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bookmarkIdSeed="2">
  <p:sldMasterIdLst>
    <p:sldMasterId id="2147483658" r:id="rId1"/>
  </p:sldMasterIdLst>
  <p:notesMasterIdLst>
    <p:notesMasterId r:id="rId48"/>
  </p:notesMasterIdLst>
  <p:handoutMasterIdLst>
    <p:handoutMasterId r:id="rId49"/>
  </p:handoutMasterIdLst>
  <p:sldIdLst>
    <p:sldId id="261" r:id="rId2"/>
    <p:sldId id="267" r:id="rId3"/>
    <p:sldId id="268" r:id="rId4"/>
    <p:sldId id="269" r:id="rId5"/>
    <p:sldId id="275" r:id="rId6"/>
    <p:sldId id="316" r:id="rId7"/>
    <p:sldId id="273" r:id="rId8"/>
    <p:sldId id="278" r:id="rId9"/>
    <p:sldId id="277" r:id="rId10"/>
    <p:sldId id="279" r:id="rId11"/>
    <p:sldId id="282" r:id="rId12"/>
    <p:sldId id="318" r:id="rId13"/>
    <p:sldId id="276" r:id="rId14"/>
    <p:sldId id="284" r:id="rId15"/>
    <p:sldId id="319" r:id="rId16"/>
    <p:sldId id="270" r:id="rId17"/>
    <p:sldId id="271" r:id="rId18"/>
    <p:sldId id="281" r:id="rId19"/>
    <p:sldId id="285" r:id="rId20"/>
    <p:sldId id="290" r:id="rId21"/>
    <p:sldId id="289" r:id="rId22"/>
    <p:sldId id="291" r:id="rId23"/>
    <p:sldId id="286" r:id="rId24"/>
    <p:sldId id="292" r:id="rId25"/>
    <p:sldId id="288" r:id="rId26"/>
    <p:sldId id="293" r:id="rId27"/>
    <p:sldId id="287" r:id="rId28"/>
    <p:sldId id="294" r:id="rId29"/>
    <p:sldId id="295" r:id="rId30"/>
    <p:sldId id="296" r:id="rId31"/>
    <p:sldId id="311" r:id="rId32"/>
    <p:sldId id="312" r:id="rId33"/>
    <p:sldId id="299" r:id="rId34"/>
    <p:sldId id="300" r:id="rId35"/>
    <p:sldId id="302" r:id="rId36"/>
    <p:sldId id="301" r:id="rId37"/>
    <p:sldId id="303" r:id="rId38"/>
    <p:sldId id="304" r:id="rId39"/>
    <p:sldId id="305" r:id="rId40"/>
    <p:sldId id="309" r:id="rId41"/>
    <p:sldId id="298" r:id="rId42"/>
    <p:sldId id="307" r:id="rId43"/>
    <p:sldId id="308" r:id="rId44"/>
    <p:sldId id="314" r:id="rId45"/>
    <p:sldId id="313" r:id="rId46"/>
    <p:sldId id="31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965282C-994B-C94C-88FE-7ABABC4C72CC}">
          <p14:sldIdLst>
            <p14:sldId id="261"/>
            <p14:sldId id="267"/>
            <p14:sldId id="268"/>
            <p14:sldId id="269"/>
            <p14:sldId id="275"/>
            <p14:sldId id="316"/>
            <p14:sldId id="273"/>
            <p14:sldId id="278"/>
            <p14:sldId id="277"/>
            <p14:sldId id="279"/>
            <p14:sldId id="282"/>
            <p14:sldId id="318"/>
            <p14:sldId id="276"/>
            <p14:sldId id="284"/>
            <p14:sldId id="319"/>
            <p14:sldId id="270"/>
            <p14:sldId id="271"/>
          </p14:sldIdLst>
        </p14:section>
        <p14:section name="Hypotheses &amp; Reuslts" id="{F5BD153A-F6DC-8E48-9F9A-193C9D130E49}">
          <p14:sldIdLst>
            <p14:sldId id="281"/>
            <p14:sldId id="285"/>
            <p14:sldId id="290"/>
            <p14:sldId id="289"/>
            <p14:sldId id="291"/>
            <p14:sldId id="286"/>
            <p14:sldId id="292"/>
            <p14:sldId id="288"/>
            <p14:sldId id="293"/>
            <p14:sldId id="287"/>
            <p14:sldId id="294"/>
            <p14:sldId id="295"/>
            <p14:sldId id="296"/>
            <p14:sldId id="311"/>
            <p14:sldId id="312"/>
            <p14:sldId id="299"/>
            <p14:sldId id="300"/>
            <p14:sldId id="302"/>
            <p14:sldId id="301"/>
            <p14:sldId id="303"/>
            <p14:sldId id="304"/>
            <p14:sldId id="305"/>
            <p14:sldId id="309"/>
            <p14:sldId id="298"/>
            <p14:sldId id="307"/>
            <p14:sldId id="308"/>
            <p14:sldId id="314"/>
            <p14:sldId id="313"/>
            <p14:sldId id="315"/>
          </p14:sldIdLst>
        </p14:section>
      </p14:sectionLst>
    </p:ext>
    <p:ext uri="{EFAFB233-063F-42B5-8137-9DF3F51BA10A}">
      <p15:sldGuideLst xmlns:p15="http://schemas.microsoft.com/office/powerpoint/2012/main">
        <p15:guide id="1" orient="horz" pos="936" userDrawn="1">
          <p15:clr>
            <a:srgbClr val="A4A3A4"/>
          </p15:clr>
        </p15:guide>
        <p15:guide id="2" orient="horz" pos="391" userDrawn="1">
          <p15:clr>
            <a:srgbClr val="A4A3A4"/>
          </p15:clr>
        </p15:guide>
        <p15:guide id="3" orient="horz" pos="3975" userDrawn="1">
          <p15:clr>
            <a:srgbClr val="A4A3A4"/>
          </p15:clr>
        </p15:guide>
        <p15:guide id="4" orient="horz" pos="1030" userDrawn="1">
          <p15:clr>
            <a:srgbClr val="A4A3A4"/>
          </p15:clr>
        </p15:guide>
        <p15:guide id="5" pos="7312" userDrawn="1">
          <p15:clr>
            <a:srgbClr val="A4A3A4"/>
          </p15:clr>
        </p15:guide>
        <p15:guide id="6" pos="37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A31D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14" autoAdjust="0"/>
    <p:restoredTop sz="89253" autoAdjust="0"/>
  </p:normalViewPr>
  <p:slideViewPr>
    <p:cSldViewPr snapToGrid="0" showGuides="1">
      <p:cViewPr>
        <p:scale>
          <a:sx n="67" d="100"/>
          <a:sy n="67" d="100"/>
        </p:scale>
        <p:origin x="2088" y="1160"/>
      </p:cViewPr>
      <p:guideLst>
        <p:guide orient="horz" pos="936"/>
        <p:guide orient="horz" pos="391"/>
        <p:guide orient="horz" pos="3975"/>
        <p:guide orient="horz" pos="1030"/>
        <p:guide pos="7312"/>
        <p:guide pos="371"/>
      </p:guideLst>
    </p:cSldViewPr>
  </p:slideViewPr>
  <p:outlineViewPr>
    <p:cViewPr>
      <p:scale>
        <a:sx n="33" d="100"/>
        <a:sy n="33" d="100"/>
      </p:scale>
      <p:origin x="0" y="-14944"/>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122" d="100"/>
          <a:sy n="122" d="100"/>
        </p:scale>
        <p:origin x="491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dsholder til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F9E11-F642-4BF2-B4DC-AF7D35EA7551}" type="datetimeFigureOut">
              <a:rPr lang="en-GB" smtClean="0"/>
              <a:t>02/06/2017</a:t>
            </a:fld>
            <a:endParaRPr lang="en-GB"/>
          </a:p>
        </p:txBody>
      </p:sp>
      <p:sp>
        <p:nvSpPr>
          <p:cNvPr id="4" name="Pladsholder til sidefod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Pladsholder til sli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371A3-64EC-4735-8565-D99D78279674}" type="slidenum">
              <a:rPr lang="en-GB" smtClean="0"/>
              <a:t>‹#›</a:t>
            </a:fld>
            <a:endParaRPr lang="en-GB"/>
          </a:p>
        </p:txBody>
      </p:sp>
    </p:spTree>
    <p:extLst>
      <p:ext uri="{BB962C8B-B14F-4D97-AF65-F5344CB8AC3E}">
        <p14:creationId xmlns:p14="http://schemas.microsoft.com/office/powerpoint/2010/main" val="3469271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72A38B-F9FA-4036-A084-652409E98F08}" type="datetimeFigureOut">
              <a:rPr lang="en-GB" smtClean="0"/>
              <a:t>02/06/2017</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436F85-577F-4A92-A47F-D540A2BCC821}" type="slidenum">
              <a:rPr lang="en-GB" smtClean="0"/>
              <a:t>‹#›</a:t>
            </a:fld>
            <a:endParaRPr lang="en-GB"/>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381000" y="685800"/>
            <a:ext cx="6096000" cy="3429000"/>
          </a:xfrm>
        </p:spPr>
      </p:sp>
      <p:sp>
        <p:nvSpPr>
          <p:cNvPr id="3" name="Pladsholder til noter 2"/>
          <p:cNvSpPr>
            <a:spLocks noGrp="1"/>
          </p:cNvSpPr>
          <p:nvPr>
            <p:ph type="body" idx="1"/>
          </p:nvPr>
        </p:nvSpPr>
        <p:spPr/>
        <p:txBody>
          <a:bodyPr/>
          <a:lstStyle/>
          <a:p>
            <a:endParaRPr lang="en-GB"/>
          </a:p>
        </p:txBody>
      </p:sp>
      <p:sp>
        <p:nvSpPr>
          <p:cNvPr id="4" name="Pladsholder til diasnummer 3"/>
          <p:cNvSpPr>
            <a:spLocks noGrp="1"/>
          </p:cNvSpPr>
          <p:nvPr>
            <p:ph type="sldNum" sz="quarter" idx="10"/>
          </p:nvPr>
        </p:nvSpPr>
        <p:spPr/>
        <p:txBody>
          <a:bodyPr/>
          <a:lstStyle/>
          <a:p>
            <a:fld id="{49436F85-577F-4A92-A47F-D540A2BCC821}" type="slidenum">
              <a:rPr lang="en-GB" smtClean="0"/>
              <a:t>1</a:t>
            </a:fld>
            <a:endParaRPr lang="en-GB"/>
          </a:p>
        </p:txBody>
      </p:sp>
    </p:spTree>
    <p:extLst>
      <p:ext uri="{BB962C8B-B14F-4D97-AF65-F5344CB8AC3E}">
        <p14:creationId xmlns:p14="http://schemas.microsoft.com/office/powerpoint/2010/main" val="291186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Off-screen air pointing will have less number of clutches for completing the task. By giving the user more space for maneuvering the view port, he/she will need less clutch/release interactions. </a:t>
            </a:r>
          </a:p>
          <a:p>
            <a:pPr lvl="0"/>
            <a:endParaRPr lang="en-US" dirty="0" smtClean="0"/>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t>23</a:t>
            </a:fld>
            <a:endParaRPr lang="en-GB"/>
          </a:p>
        </p:txBody>
      </p:sp>
    </p:spTree>
    <p:extLst>
      <p:ext uri="{BB962C8B-B14F-4D97-AF65-F5344CB8AC3E}">
        <p14:creationId xmlns:p14="http://schemas.microsoft.com/office/powerpoint/2010/main" val="646438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finding the model for the number of interactions, I used the same approach as the one used in establishing the model for completion times. I started out by including all variables in my initial model. The initial formula describing both the fixed-effects and random effects part of the model with can be seen on the left.</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9436F85-577F-4A92-A47F-D540A2BCC821}" type="slidenum">
              <a:rPr lang="en-GB" smtClean="0"/>
              <a:t>24</a:t>
            </a:fld>
            <a:endParaRPr lang="en-GB"/>
          </a:p>
        </p:txBody>
      </p:sp>
    </p:spTree>
    <p:extLst>
      <p:ext uri="{BB962C8B-B14F-4D97-AF65-F5344CB8AC3E}">
        <p14:creationId xmlns:p14="http://schemas.microsoft.com/office/powerpoint/2010/main" val="1086581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significant effect of </a:t>
            </a:r>
            <a:r>
              <a:rPr lang="en-US" sz="1200" i="1" kern="1200" dirty="0" smtClean="0">
                <a:solidFill>
                  <a:schemeClr val="tx1"/>
                </a:solidFill>
                <a:effectLst/>
                <a:latin typeface="+mn-lt"/>
                <a:ea typeface="+mn-ea"/>
                <a:cs typeface="+mn-cs"/>
              </a:rPr>
              <a:t>target distance</a:t>
            </a:r>
            <a:r>
              <a:rPr lang="en-US" sz="1200" kern="1200" dirty="0" smtClean="0">
                <a:solidFill>
                  <a:schemeClr val="tx1"/>
                </a:solidFill>
                <a:effectLst/>
                <a:latin typeface="+mn-lt"/>
                <a:ea typeface="+mn-ea"/>
                <a:cs typeface="+mn-cs"/>
              </a:rPr>
              <a:t> was unsurprising, as further targets require the use of more dragging operations. In Figure 21 we can clearly see that there is a difference between interaction methods (</a:t>
            </a:r>
            <a:r>
              <a:rPr lang="en-US" sz="1200" i="1" kern="1200" dirty="0" smtClean="0">
                <a:solidFill>
                  <a:schemeClr val="tx1"/>
                </a:solidFill>
                <a:effectLst/>
                <a:latin typeface="+mn-lt"/>
                <a:ea typeface="+mn-ea"/>
                <a:cs typeface="+mn-cs"/>
              </a:rPr>
              <a:t>p&lt;0.001</a:t>
            </a:r>
            <a:r>
              <a:rPr lang="en-US" sz="1200" kern="1200" dirty="0" smtClean="0">
                <a:solidFill>
                  <a:schemeClr val="tx1"/>
                </a:solidFill>
                <a:effectLst/>
                <a:latin typeface="+mn-lt"/>
                <a:ea typeface="+mn-ea"/>
                <a:cs typeface="+mn-cs"/>
              </a:rPr>
              <a:t>), thus </a:t>
            </a:r>
            <a:r>
              <a:rPr lang="en-US" sz="1200" b="1" kern="1200" dirty="0" smtClean="0">
                <a:solidFill>
                  <a:schemeClr val="tx1"/>
                </a:solidFill>
                <a:effectLst/>
                <a:latin typeface="+mn-lt"/>
                <a:ea typeface="+mn-ea"/>
                <a:cs typeface="+mn-cs"/>
              </a:rPr>
              <a:t>Hypothesis 2 (H2),</a:t>
            </a:r>
            <a:r>
              <a:rPr lang="en-US" sz="1200" kern="1200" dirty="0" smtClean="0">
                <a:solidFill>
                  <a:schemeClr val="tx1"/>
                </a:solidFill>
                <a:effectLst/>
                <a:latin typeface="+mn-lt"/>
                <a:ea typeface="+mn-ea"/>
                <a:cs typeface="+mn-cs"/>
              </a:rPr>
              <a:t> which stated that </a:t>
            </a:r>
            <a:r>
              <a:rPr lang="en-US" sz="1200" i="1" kern="1200" dirty="0" smtClean="0">
                <a:solidFill>
                  <a:schemeClr val="tx1"/>
                </a:solidFill>
                <a:effectLst/>
                <a:latin typeface="+mn-lt"/>
                <a:ea typeface="+mn-ea"/>
                <a:cs typeface="+mn-cs"/>
              </a:rPr>
              <a:t>off-screen mid-air pointing</a:t>
            </a:r>
            <a:r>
              <a:rPr lang="en-US" sz="1200" kern="1200" dirty="0" smtClean="0">
                <a:solidFill>
                  <a:schemeClr val="tx1"/>
                </a:solidFill>
                <a:effectLst/>
                <a:latin typeface="+mn-lt"/>
                <a:ea typeface="+mn-ea"/>
                <a:cs typeface="+mn-cs"/>
              </a:rPr>
              <a:t> will have less number of clutches for completing the task than </a:t>
            </a:r>
            <a:r>
              <a:rPr lang="en-US" sz="1200" i="1" kern="1200" dirty="0" smtClean="0">
                <a:solidFill>
                  <a:schemeClr val="tx1"/>
                </a:solidFill>
                <a:effectLst/>
                <a:latin typeface="+mn-lt"/>
                <a:ea typeface="+mn-ea"/>
                <a:cs typeface="+mn-cs"/>
              </a:rPr>
              <a:t>touch+inertia,</a:t>
            </a:r>
            <a:r>
              <a:rPr lang="en-US" sz="1200" kern="1200" dirty="0" smtClean="0">
                <a:solidFill>
                  <a:schemeClr val="tx1"/>
                </a:solidFill>
                <a:effectLst/>
                <a:latin typeface="+mn-lt"/>
                <a:ea typeface="+mn-ea"/>
                <a:cs typeface="+mn-cs"/>
              </a:rPr>
              <a:t> is </a:t>
            </a:r>
            <a:r>
              <a:rPr lang="en-US" sz="1200" b="1" kern="1200" dirty="0" smtClean="0">
                <a:solidFill>
                  <a:schemeClr val="tx1"/>
                </a:solidFill>
                <a:effectLst/>
                <a:latin typeface="+mn-lt"/>
                <a:ea typeface="+mn-ea"/>
                <a:cs typeface="+mn-cs"/>
              </a:rPr>
              <a:t>true</a:t>
            </a:r>
            <a:r>
              <a:rPr lang="en-US" sz="1200" kern="1200" dirty="0" smtClean="0">
                <a:solidFill>
                  <a:schemeClr val="tx1"/>
                </a:solidFill>
                <a:effectLst/>
                <a:latin typeface="+mn-lt"/>
                <a:ea typeface="+mn-ea"/>
                <a:cs typeface="+mn-cs"/>
              </a:rPr>
              <a:t>. By giving the user more space for maneuvering the view port, he/she will need less clutch/release interactions. Overall, </a:t>
            </a:r>
            <a:r>
              <a:rPr lang="en-US" sz="1200" i="1" kern="1200" dirty="0" smtClean="0">
                <a:solidFill>
                  <a:schemeClr val="tx1"/>
                </a:solidFill>
                <a:effectLst/>
                <a:latin typeface="+mn-lt"/>
                <a:ea typeface="+mn-ea"/>
                <a:cs typeface="+mn-cs"/>
              </a:rPr>
              <a:t>touch+inertia </a:t>
            </a:r>
            <a:r>
              <a:rPr lang="en-US" sz="1200" kern="1200" dirty="0" smtClean="0">
                <a:solidFill>
                  <a:schemeClr val="tx1"/>
                </a:solidFill>
                <a:effectLst/>
                <a:latin typeface="+mn-lt"/>
                <a:ea typeface="+mn-ea"/>
                <a:cs typeface="+mn-cs"/>
              </a:rPr>
              <a:t>required most operations(</a:t>
            </a:r>
            <a:r>
              <a:rPr lang="en-US" sz="1200" i="1" kern="1200" dirty="0" smtClean="0">
                <a:solidFill>
                  <a:schemeClr val="tx1"/>
                </a:solidFill>
                <a:effectLst/>
                <a:latin typeface="+mn-lt"/>
                <a:ea typeface="+mn-ea"/>
                <a:cs typeface="+mn-cs"/>
              </a:rPr>
              <a:t>μ</a:t>
            </a:r>
            <a:r>
              <a:rPr lang="en-US" sz="1200" kern="1200" baseline="-25000" dirty="0" smtClean="0">
                <a:solidFill>
                  <a:schemeClr val="tx1"/>
                </a:solidFill>
                <a:effectLst/>
                <a:latin typeface="+mn-lt"/>
                <a:ea typeface="+mn-ea"/>
                <a:cs typeface="+mn-cs"/>
              </a:rPr>
              <a:t>short</a:t>
            </a:r>
            <a:r>
              <a:rPr lang="en-US" sz="1200" kern="1200" dirty="0" smtClean="0">
                <a:solidFill>
                  <a:schemeClr val="tx1"/>
                </a:solidFill>
                <a:effectLst/>
                <a:latin typeface="+mn-lt"/>
                <a:ea typeface="+mn-ea"/>
                <a:cs typeface="+mn-cs"/>
              </a:rPr>
              <a:t>=9.131, </a:t>
            </a:r>
            <a:r>
              <a:rPr lang="en-US" sz="1200" i="1" kern="1200" dirty="0" smtClean="0">
                <a:solidFill>
                  <a:schemeClr val="tx1"/>
                </a:solidFill>
                <a:effectLst/>
                <a:latin typeface="+mn-lt"/>
                <a:ea typeface="+mn-ea"/>
                <a:cs typeface="+mn-cs"/>
              </a:rPr>
              <a:t>μ</a:t>
            </a:r>
            <a:r>
              <a:rPr lang="en-US" sz="1200" kern="1200" baseline="-250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=17.401, </a:t>
            </a:r>
            <a:r>
              <a:rPr lang="en-US" sz="1200" i="1" kern="1200" dirty="0" smtClean="0">
                <a:solidFill>
                  <a:schemeClr val="tx1"/>
                </a:solidFill>
                <a:effectLst/>
                <a:latin typeface="+mn-lt"/>
                <a:ea typeface="+mn-ea"/>
                <a:cs typeface="+mn-cs"/>
              </a:rPr>
              <a:t>μ</a:t>
            </a:r>
            <a:r>
              <a:rPr lang="en-US" sz="1200" kern="1200" baseline="-25000" dirty="0" smtClean="0">
                <a:solidFill>
                  <a:schemeClr val="tx1"/>
                </a:solidFill>
                <a:effectLst/>
                <a:latin typeface="+mn-lt"/>
                <a:ea typeface="+mn-ea"/>
                <a:cs typeface="+mn-cs"/>
              </a:rPr>
              <a:t>long</a:t>
            </a:r>
            <a:r>
              <a:rPr lang="en-US" sz="1200" kern="1200" dirty="0" smtClean="0">
                <a:solidFill>
                  <a:schemeClr val="tx1"/>
                </a:solidFill>
                <a:effectLst/>
                <a:latin typeface="+mn-lt"/>
                <a:ea typeface="+mn-ea"/>
                <a:cs typeface="+mn-cs"/>
              </a:rPr>
              <a:t>=31.655</a:t>
            </a:r>
            <a:r>
              <a:rPr lang="en-GB" dirty="0" smtClean="0">
                <a:effectLst/>
              </a:rPr>
              <a:t> </a:t>
            </a:r>
            <a:r>
              <a:rPr lang="en-US" sz="1200" kern="1200" dirty="0" smtClean="0">
                <a:solidFill>
                  <a:schemeClr val="tx1"/>
                </a:solidFill>
                <a:effectLst/>
                <a:latin typeface="+mn-lt"/>
                <a:ea typeface="+mn-ea"/>
                <a:cs typeface="+mn-cs"/>
              </a:rPr>
              <a:t>) when comparing with the mid-air pointing method(</a:t>
            </a:r>
            <a:r>
              <a:rPr lang="en-US" sz="1200" i="1" kern="1200" dirty="0" smtClean="0">
                <a:solidFill>
                  <a:schemeClr val="tx1"/>
                </a:solidFill>
                <a:effectLst/>
                <a:latin typeface="+mn-lt"/>
                <a:ea typeface="+mn-ea"/>
                <a:cs typeface="+mn-cs"/>
              </a:rPr>
              <a:t>μ</a:t>
            </a:r>
            <a:r>
              <a:rPr lang="en-US" sz="1200" kern="1200" baseline="-25000" dirty="0" smtClean="0">
                <a:solidFill>
                  <a:schemeClr val="tx1"/>
                </a:solidFill>
                <a:effectLst/>
                <a:latin typeface="+mn-lt"/>
                <a:ea typeface="+mn-ea"/>
                <a:cs typeface="+mn-cs"/>
              </a:rPr>
              <a:t>short</a:t>
            </a:r>
            <a:r>
              <a:rPr lang="en-US" sz="1200" kern="1200" dirty="0" smtClean="0">
                <a:solidFill>
                  <a:schemeClr val="tx1"/>
                </a:solidFill>
                <a:effectLst/>
                <a:latin typeface="+mn-lt"/>
                <a:ea typeface="+mn-ea"/>
                <a:cs typeface="+mn-cs"/>
              </a:rPr>
              <a:t>=1.547, </a:t>
            </a:r>
            <a:r>
              <a:rPr lang="en-US" sz="1200" i="1" kern="1200" dirty="0" smtClean="0">
                <a:solidFill>
                  <a:schemeClr val="tx1"/>
                </a:solidFill>
                <a:effectLst/>
                <a:latin typeface="+mn-lt"/>
                <a:ea typeface="+mn-ea"/>
                <a:cs typeface="+mn-cs"/>
              </a:rPr>
              <a:t>μ</a:t>
            </a:r>
            <a:r>
              <a:rPr lang="en-US" sz="1200" kern="1200" baseline="-250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=2.563, </a:t>
            </a:r>
            <a:r>
              <a:rPr lang="en-US" sz="1200" i="1" kern="1200" dirty="0" smtClean="0">
                <a:solidFill>
                  <a:schemeClr val="tx1"/>
                </a:solidFill>
                <a:effectLst/>
                <a:latin typeface="+mn-lt"/>
                <a:ea typeface="+mn-ea"/>
                <a:cs typeface="+mn-cs"/>
              </a:rPr>
              <a:t>μ</a:t>
            </a:r>
            <a:r>
              <a:rPr lang="en-US" sz="1200" kern="1200" baseline="-25000" dirty="0" smtClean="0">
                <a:solidFill>
                  <a:schemeClr val="tx1"/>
                </a:solidFill>
                <a:effectLst/>
                <a:latin typeface="+mn-lt"/>
                <a:ea typeface="+mn-ea"/>
                <a:cs typeface="+mn-cs"/>
              </a:rPr>
              <a:t>long</a:t>
            </a:r>
            <a:r>
              <a:rPr lang="en-US" sz="1200" kern="1200" dirty="0" smtClean="0">
                <a:solidFill>
                  <a:schemeClr val="tx1"/>
                </a:solidFill>
                <a:effectLst/>
                <a:latin typeface="+mn-lt"/>
                <a:ea typeface="+mn-ea"/>
                <a:cs typeface="+mn-cs"/>
              </a:rPr>
              <a:t>= 4.230).</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9436F85-577F-4A92-A47F-D540A2BCC821}" type="slidenum">
              <a:rPr lang="en-GB" smtClean="0"/>
              <a:t>25</a:t>
            </a:fld>
            <a:endParaRPr lang="en-GB"/>
          </a:p>
        </p:txBody>
      </p:sp>
    </p:spTree>
    <p:extLst>
      <p:ext uri="{BB962C8B-B14F-4D97-AF65-F5344CB8AC3E}">
        <p14:creationId xmlns:p14="http://schemas.microsoft.com/office/powerpoint/2010/main" val="1910785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When stratifying the model according to the targets initial direction we can see that the directions have the same order on the graph for the </a:t>
            </a:r>
            <a:r>
              <a:rPr lang="en-US" sz="1200" i="1" kern="1200" dirty="0" smtClean="0">
                <a:solidFill>
                  <a:schemeClr val="tx1"/>
                </a:solidFill>
                <a:effectLst/>
                <a:latin typeface="+mn-lt"/>
                <a:ea typeface="+mn-ea"/>
                <a:cs typeface="+mn-cs"/>
              </a:rPr>
              <a:t>touch+inertia</a:t>
            </a:r>
            <a:r>
              <a:rPr lang="en-US" sz="1200" kern="1200" dirty="0" smtClean="0">
                <a:solidFill>
                  <a:schemeClr val="tx1"/>
                </a:solidFill>
                <a:effectLst/>
                <a:latin typeface="+mn-lt"/>
                <a:ea typeface="+mn-ea"/>
                <a:cs typeface="+mn-cs"/>
              </a:rPr>
              <a:t> and </a:t>
            </a:r>
            <a:r>
              <a:rPr lang="en-US" sz="1200" i="1" kern="1200" dirty="0" smtClean="0">
                <a:solidFill>
                  <a:schemeClr val="tx1"/>
                </a:solidFill>
                <a:effectLst/>
                <a:latin typeface="+mn-lt"/>
                <a:ea typeface="+mn-ea"/>
                <a:cs typeface="+mn-cs"/>
              </a:rPr>
              <a:t>mid-air</a:t>
            </a:r>
            <a:r>
              <a:rPr lang="en-US" sz="1200" kern="1200" dirty="0" smtClean="0">
                <a:solidFill>
                  <a:schemeClr val="tx1"/>
                </a:solidFill>
                <a:effectLst/>
                <a:latin typeface="+mn-lt"/>
                <a:ea typeface="+mn-ea"/>
                <a:cs typeface="+mn-cs"/>
              </a:rPr>
              <a:t> interaction methods. That is because no statistical significant difference was found when testing for an interaction between the direction and interaction method. Some of the directions were significantly different from each other, and I have included the </a:t>
            </a:r>
            <a:r>
              <a:rPr lang="en-US" sz="1200" i="1" kern="1200" dirty="0" smtClean="0">
                <a:solidFill>
                  <a:schemeClr val="tx1"/>
                </a:solidFill>
                <a:effectLst/>
                <a:latin typeface="+mn-lt"/>
                <a:ea typeface="+mn-ea"/>
                <a:cs typeface="+mn-cs"/>
              </a:rPr>
              <a:t>p-values</a:t>
            </a:r>
            <a:r>
              <a:rPr lang="en-US" sz="1200" kern="1200" dirty="0" smtClean="0">
                <a:solidFill>
                  <a:schemeClr val="tx1"/>
                </a:solidFill>
                <a:effectLst/>
                <a:latin typeface="+mn-lt"/>
                <a:ea typeface="+mn-ea"/>
                <a:cs typeface="+mn-cs"/>
              </a:rPr>
              <a:t> in Appendix C.1. I did not perform a detail analysis here, because I considered it to be out of the current scope of this thesis.</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9436F85-577F-4A92-A47F-D540A2BCC821}" type="slidenum">
              <a:rPr lang="en-GB" smtClean="0"/>
              <a:t>26</a:t>
            </a:fld>
            <a:endParaRPr lang="en-GB"/>
          </a:p>
        </p:txBody>
      </p:sp>
    </p:spTree>
    <p:extLst>
      <p:ext uri="{BB962C8B-B14F-4D97-AF65-F5344CB8AC3E}">
        <p14:creationId xmlns:p14="http://schemas.microsoft.com/office/powerpoint/2010/main" val="1185289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Off-screen pointing will be less fatiguing than traditional touch.</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t>27</a:t>
            </a:fld>
            <a:endParaRPr lang="en-GB"/>
          </a:p>
        </p:txBody>
      </p:sp>
    </p:spTree>
    <p:extLst>
      <p:ext uri="{BB962C8B-B14F-4D97-AF65-F5344CB8AC3E}">
        <p14:creationId xmlns:p14="http://schemas.microsoft.com/office/powerpoint/2010/main" val="440944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The participants were asked to fill out a questionnaire after finishing both interaction experiments. In the last part of the questionnaire the users had to give an overall subjective ranking on which interaction method was better. After collecting the results, 62.5% preferred </a:t>
            </a:r>
            <a:r>
              <a:rPr lang="en-GB" sz="1200" i="1" kern="1200" dirty="0" smtClean="0">
                <a:solidFill>
                  <a:schemeClr val="tx1"/>
                </a:solidFill>
                <a:effectLst/>
                <a:latin typeface="+mn-lt"/>
                <a:ea typeface="+mn-ea"/>
                <a:cs typeface="+mn-cs"/>
              </a:rPr>
              <a:t>touch+inertia </a:t>
            </a:r>
            <a:r>
              <a:rPr lang="en-GB" sz="1200" kern="1200" dirty="0" smtClean="0">
                <a:solidFill>
                  <a:schemeClr val="tx1"/>
                </a:solidFill>
                <a:effectLst/>
                <a:latin typeface="+mn-lt"/>
                <a:ea typeface="+mn-ea"/>
                <a:cs typeface="+mn-cs"/>
              </a:rPr>
              <a:t>over the </a:t>
            </a:r>
            <a:r>
              <a:rPr lang="en-GB" sz="1200" i="1" kern="1200" dirty="0" smtClean="0">
                <a:solidFill>
                  <a:schemeClr val="tx1"/>
                </a:solidFill>
                <a:effectLst/>
                <a:latin typeface="+mn-lt"/>
                <a:ea typeface="+mn-ea"/>
                <a:cs typeface="+mn-cs"/>
              </a:rPr>
              <a:t>md-air</a:t>
            </a:r>
            <a:r>
              <a:rPr lang="en-GB" sz="1200" kern="1200" dirty="0" smtClean="0">
                <a:solidFill>
                  <a:schemeClr val="tx1"/>
                </a:solidFill>
                <a:effectLst/>
                <a:latin typeface="+mn-lt"/>
                <a:ea typeface="+mn-ea"/>
                <a:cs typeface="+mn-cs"/>
              </a:rPr>
              <a:t> pointing technique. When looking through the feedback that the users provided, I noticed that multiple people have stated that it felt that the touch interface was more responsive and more comfortable due to the fact that the interaction starts only when physically touching the display, whether as in the mid-air technique, moving your arm by mistake would trigger unintentional interactions on the smartwatch. For each technique, a set of questions have been selected to give an idea on how each input method performed, in terms of user satisfaction and ease of use. An overview of the questions can be seen in the table below as well as in the </a:t>
            </a:r>
            <a:r>
              <a:rPr lang="en-US" sz="1200" kern="1200" dirty="0" smtClean="0">
                <a:solidFill>
                  <a:schemeClr val="tx1"/>
                </a:solidFill>
                <a:effectLst/>
                <a:latin typeface="+mn-lt"/>
                <a:ea typeface="+mn-ea"/>
                <a:cs typeface="+mn-cs"/>
              </a:rPr>
              <a:t>Appendix A</a:t>
            </a:r>
            <a:r>
              <a:rPr lang="en-GB"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t>28</a:t>
            </a:fld>
            <a:endParaRPr lang="en-GB"/>
          </a:p>
        </p:txBody>
      </p:sp>
    </p:spTree>
    <p:extLst>
      <p:ext uri="{BB962C8B-B14F-4D97-AF65-F5344CB8AC3E}">
        <p14:creationId xmlns:p14="http://schemas.microsoft.com/office/powerpoint/2010/main" val="220453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My tests show that for questions Q1(</a:t>
            </a:r>
            <a:r>
              <a:rPr lang="en-US" sz="1200" i="1" kern="1200" dirty="0" smtClean="0">
                <a:solidFill>
                  <a:schemeClr val="tx1"/>
                </a:solidFill>
                <a:effectLst/>
                <a:latin typeface="+mn-lt"/>
                <a:ea typeface="+mn-ea"/>
                <a:cs typeface="+mn-cs"/>
              </a:rPr>
              <a:t>p=0.064</a:t>
            </a:r>
            <a:r>
              <a:rPr lang="en-US" sz="1200" kern="1200" dirty="0" smtClean="0">
                <a:solidFill>
                  <a:schemeClr val="tx1"/>
                </a:solidFill>
                <a:effectLst/>
                <a:latin typeface="+mn-lt"/>
                <a:ea typeface="+mn-ea"/>
                <a:cs typeface="+mn-cs"/>
              </a:rPr>
              <a:t>), Q2(</a:t>
            </a:r>
            <a:r>
              <a:rPr lang="en-US" sz="1200" i="1" kern="1200" dirty="0" smtClean="0">
                <a:solidFill>
                  <a:schemeClr val="tx1"/>
                </a:solidFill>
                <a:effectLst/>
                <a:latin typeface="+mn-lt"/>
                <a:ea typeface="+mn-ea"/>
                <a:cs typeface="+mn-cs"/>
              </a:rPr>
              <a:t>p=0.513</a:t>
            </a:r>
            <a:r>
              <a:rPr lang="en-US" sz="1200" kern="1200" dirty="0" smtClean="0">
                <a:solidFill>
                  <a:schemeClr val="tx1"/>
                </a:solidFill>
                <a:effectLst/>
                <a:latin typeface="+mn-lt"/>
                <a:ea typeface="+mn-ea"/>
                <a:cs typeface="+mn-cs"/>
              </a:rPr>
              <a:t>), Q3(</a:t>
            </a:r>
            <a:r>
              <a:rPr lang="en-US" sz="1200" i="1" kern="1200" dirty="0" smtClean="0">
                <a:solidFill>
                  <a:schemeClr val="tx1"/>
                </a:solidFill>
                <a:effectLst/>
                <a:latin typeface="+mn-lt"/>
                <a:ea typeface="+mn-ea"/>
                <a:cs typeface="+mn-cs"/>
              </a:rPr>
              <a:t>p=0.766</a:t>
            </a:r>
            <a:r>
              <a:rPr lang="en-US" sz="1200" kern="1200" dirty="0" smtClean="0">
                <a:solidFill>
                  <a:schemeClr val="tx1"/>
                </a:solidFill>
                <a:effectLst/>
                <a:latin typeface="+mn-lt"/>
                <a:ea typeface="+mn-ea"/>
                <a:cs typeface="+mn-cs"/>
              </a:rPr>
              <a:t>), Q4(</a:t>
            </a:r>
            <a:r>
              <a:rPr lang="en-US" sz="1200" i="1" kern="1200" dirty="0" smtClean="0">
                <a:solidFill>
                  <a:schemeClr val="tx1"/>
                </a:solidFill>
                <a:effectLst/>
                <a:latin typeface="+mn-lt"/>
                <a:ea typeface="+mn-ea"/>
                <a:cs typeface="+mn-cs"/>
              </a:rPr>
              <a:t>p=0.391</a:t>
            </a:r>
            <a:r>
              <a:rPr lang="en-US" sz="1200" kern="1200" dirty="0" smtClean="0">
                <a:solidFill>
                  <a:schemeClr val="tx1"/>
                </a:solidFill>
                <a:effectLst/>
                <a:latin typeface="+mn-lt"/>
                <a:ea typeface="+mn-ea"/>
                <a:cs typeface="+mn-cs"/>
              </a:rPr>
              <a:t>) and Q5(</a:t>
            </a:r>
            <a:r>
              <a:rPr lang="en-US" sz="1200" i="1" kern="1200" dirty="0" smtClean="0">
                <a:solidFill>
                  <a:schemeClr val="tx1"/>
                </a:solidFill>
                <a:effectLst/>
                <a:latin typeface="+mn-lt"/>
                <a:ea typeface="+mn-ea"/>
                <a:cs typeface="+mn-cs"/>
              </a:rPr>
              <a:t>p=0.276</a:t>
            </a:r>
            <a:r>
              <a:rPr lang="en-US" sz="1200" kern="1200" dirty="0" smtClean="0">
                <a:solidFill>
                  <a:schemeClr val="tx1"/>
                </a:solidFill>
                <a:effectLst/>
                <a:latin typeface="+mn-lt"/>
                <a:ea typeface="+mn-ea"/>
                <a:cs typeface="+mn-cs"/>
              </a:rPr>
              <a:t>) there is no statically significant difference between the two interaction methods. Question Q6(</a:t>
            </a:r>
            <a:r>
              <a:rPr lang="en-US" sz="1200" i="1" kern="1200" dirty="0" smtClean="0">
                <a:solidFill>
                  <a:schemeClr val="tx1"/>
                </a:solidFill>
                <a:effectLst/>
                <a:latin typeface="+mn-lt"/>
                <a:ea typeface="+mn-ea"/>
                <a:cs typeface="+mn-cs"/>
              </a:rPr>
              <a:t>p=0.021</a:t>
            </a:r>
            <a:r>
              <a:rPr lang="en-US" sz="1200" kern="1200" dirty="0" smtClean="0">
                <a:solidFill>
                  <a:schemeClr val="tx1"/>
                </a:solidFill>
                <a:effectLst/>
                <a:latin typeface="+mn-lt"/>
                <a:ea typeface="+mn-ea"/>
                <a:cs typeface="+mn-cs"/>
              </a:rPr>
              <a:t>) is the only one that showed a statistical significant difference in favor of the </a:t>
            </a:r>
            <a:r>
              <a:rPr lang="en-US" sz="1200" i="1" kern="1200" dirty="0" smtClean="0">
                <a:solidFill>
                  <a:schemeClr val="tx1"/>
                </a:solidFill>
                <a:effectLst/>
                <a:latin typeface="+mn-lt"/>
                <a:ea typeface="+mn-ea"/>
                <a:cs typeface="+mn-cs"/>
              </a:rPr>
              <a:t>touch+inertia</a:t>
            </a:r>
            <a:r>
              <a:rPr lang="en-US" sz="1200" kern="1200" dirty="0" smtClean="0">
                <a:solidFill>
                  <a:schemeClr val="tx1"/>
                </a:solidFill>
                <a:effectLst/>
                <a:latin typeface="+mn-lt"/>
                <a:ea typeface="+mn-ea"/>
                <a:cs typeface="+mn-cs"/>
              </a:rPr>
              <a:t> interaction method. Even though the mean ratings for questions Q3(</a:t>
            </a:r>
            <a:r>
              <a:rPr lang="en-US" sz="1200" i="1" kern="1200" dirty="0" smtClean="0">
                <a:solidFill>
                  <a:schemeClr val="tx1"/>
                </a:solidFill>
                <a:effectLst/>
                <a:latin typeface="+mn-lt"/>
                <a:ea typeface="+mn-ea"/>
                <a:cs typeface="+mn-cs"/>
              </a:rPr>
              <a:t>μ</a:t>
            </a:r>
            <a:r>
              <a:rPr lang="en-US" sz="1200" i="1" kern="1200" baseline="-25000" dirty="0" smtClean="0">
                <a:solidFill>
                  <a:schemeClr val="tx1"/>
                </a:solidFill>
                <a:effectLst/>
                <a:latin typeface="+mn-lt"/>
                <a:ea typeface="+mn-ea"/>
                <a:cs typeface="+mn-cs"/>
              </a:rPr>
              <a:t>mid-air</a:t>
            </a:r>
            <a:r>
              <a:rPr lang="en-US" sz="1200" i="1" kern="1200" dirty="0" smtClean="0">
                <a:solidFill>
                  <a:schemeClr val="tx1"/>
                </a:solidFill>
                <a:effectLst/>
                <a:latin typeface="+mn-lt"/>
                <a:ea typeface="+mn-ea"/>
                <a:cs typeface="+mn-cs"/>
              </a:rPr>
              <a:t>=2, μ</a:t>
            </a:r>
            <a:r>
              <a:rPr lang="en-US" sz="1200" i="1" kern="1200" baseline="-25000" dirty="0" smtClean="0">
                <a:solidFill>
                  <a:schemeClr val="tx1"/>
                </a:solidFill>
                <a:effectLst/>
                <a:latin typeface="+mn-lt"/>
                <a:ea typeface="+mn-ea"/>
                <a:cs typeface="+mn-cs"/>
              </a:rPr>
              <a:t>touch+inertia</a:t>
            </a:r>
            <a:r>
              <a:rPr lang="en-US" sz="1200" i="1" kern="1200" dirty="0" smtClean="0">
                <a:solidFill>
                  <a:schemeClr val="tx1"/>
                </a:solidFill>
                <a:effectLst/>
                <a:latin typeface="+mn-lt"/>
                <a:ea typeface="+mn-ea"/>
                <a:cs typeface="+mn-cs"/>
              </a:rPr>
              <a:t>=1.625</a:t>
            </a:r>
            <a:r>
              <a:rPr lang="en-US" sz="1200" kern="1200" dirty="0" smtClean="0">
                <a:solidFill>
                  <a:schemeClr val="tx1"/>
                </a:solidFill>
                <a:effectLst/>
                <a:latin typeface="+mn-lt"/>
                <a:ea typeface="+mn-ea"/>
                <a:cs typeface="+mn-cs"/>
              </a:rPr>
              <a:t>) and Q4(</a:t>
            </a:r>
            <a:r>
              <a:rPr lang="en-US" sz="1200" i="1" kern="1200" dirty="0" smtClean="0">
                <a:solidFill>
                  <a:schemeClr val="tx1"/>
                </a:solidFill>
                <a:effectLst/>
                <a:latin typeface="+mn-lt"/>
                <a:ea typeface="+mn-ea"/>
                <a:cs typeface="+mn-cs"/>
              </a:rPr>
              <a:t>μ</a:t>
            </a:r>
            <a:r>
              <a:rPr lang="en-US" sz="1200" i="1" kern="1200" baseline="-25000" dirty="0" smtClean="0">
                <a:solidFill>
                  <a:schemeClr val="tx1"/>
                </a:solidFill>
                <a:effectLst/>
                <a:latin typeface="+mn-lt"/>
                <a:ea typeface="+mn-ea"/>
                <a:cs typeface="+mn-cs"/>
              </a:rPr>
              <a:t>mid-air</a:t>
            </a:r>
            <a:r>
              <a:rPr lang="en-US" sz="1200" i="1" kern="1200" dirty="0" smtClean="0">
                <a:solidFill>
                  <a:schemeClr val="tx1"/>
                </a:solidFill>
                <a:effectLst/>
                <a:latin typeface="+mn-lt"/>
                <a:ea typeface="+mn-ea"/>
                <a:cs typeface="+mn-cs"/>
              </a:rPr>
              <a:t>=2.375, μ</a:t>
            </a:r>
            <a:r>
              <a:rPr lang="en-US" sz="1200" i="1" kern="1200" baseline="-25000" dirty="0" smtClean="0">
                <a:solidFill>
                  <a:schemeClr val="tx1"/>
                </a:solidFill>
                <a:effectLst/>
                <a:latin typeface="+mn-lt"/>
                <a:ea typeface="+mn-ea"/>
                <a:cs typeface="+mn-cs"/>
              </a:rPr>
              <a:t>touch+inertia</a:t>
            </a:r>
            <a:r>
              <a:rPr lang="en-US" sz="1200" i="1" kern="1200" dirty="0" smtClean="0">
                <a:solidFill>
                  <a:schemeClr val="tx1"/>
                </a:solidFill>
                <a:effectLst/>
                <a:latin typeface="+mn-lt"/>
                <a:ea typeface="+mn-ea"/>
                <a:cs typeface="+mn-cs"/>
              </a:rPr>
              <a:t>=1.875</a:t>
            </a:r>
            <a:r>
              <a:rPr lang="en-US" sz="1200" kern="1200" dirty="0" smtClean="0">
                <a:solidFill>
                  <a:schemeClr val="tx1"/>
                </a:solidFill>
                <a:effectLst/>
                <a:latin typeface="+mn-lt"/>
                <a:ea typeface="+mn-ea"/>
                <a:cs typeface="+mn-cs"/>
              </a:rPr>
              <a:t>)  are favorable towards the off-screen interaction method, the </a:t>
            </a:r>
            <a:r>
              <a:rPr lang="en-US" sz="1200" b="1" kern="1200" dirty="0" smtClean="0">
                <a:solidFill>
                  <a:schemeClr val="tx1"/>
                </a:solidFill>
                <a:effectLst/>
                <a:latin typeface="+mn-lt"/>
                <a:ea typeface="+mn-ea"/>
                <a:cs typeface="+mn-cs"/>
              </a:rPr>
              <a:t>Hypothesis 3 (H3)</a:t>
            </a:r>
            <a:r>
              <a:rPr lang="en-US" sz="1200" kern="1200" dirty="0" smtClean="0">
                <a:solidFill>
                  <a:schemeClr val="tx1"/>
                </a:solidFill>
                <a:effectLst/>
                <a:latin typeface="+mn-lt"/>
                <a:ea typeface="+mn-ea"/>
                <a:cs typeface="+mn-cs"/>
              </a:rPr>
              <a:t>, which states that off-screen mid-air pointing will be less fatiguing than the traditional touch input, is </a:t>
            </a:r>
            <a:r>
              <a:rPr lang="en-US" sz="1200" b="1" kern="1200" dirty="0" smtClean="0">
                <a:solidFill>
                  <a:schemeClr val="tx1"/>
                </a:solidFill>
                <a:effectLst/>
                <a:latin typeface="+mn-lt"/>
                <a:ea typeface="+mn-ea"/>
                <a:cs typeface="+mn-cs"/>
              </a:rPr>
              <a:t>rejected</a:t>
            </a:r>
            <a:r>
              <a:rPr lang="en-US" sz="1200" kern="1200" dirty="0" smtClean="0">
                <a:solidFill>
                  <a:schemeClr val="tx1"/>
                </a:solidFill>
                <a:effectLst/>
                <a:latin typeface="+mn-lt"/>
                <a:ea typeface="+mn-ea"/>
                <a:cs typeface="+mn-cs"/>
              </a:rPr>
              <a:t>. Nevertheless, my data suggests that </a:t>
            </a:r>
            <a:r>
              <a:rPr lang="en-US" sz="1200" i="1" kern="1200" dirty="0" smtClean="0">
                <a:solidFill>
                  <a:schemeClr val="tx1"/>
                </a:solidFill>
                <a:effectLst/>
                <a:latin typeface="+mn-lt"/>
                <a:ea typeface="+mn-ea"/>
                <a:cs typeface="+mn-cs"/>
              </a:rPr>
              <a:t>touch+inertia</a:t>
            </a:r>
            <a:r>
              <a:rPr lang="en-US" sz="1200" kern="1200" dirty="0" smtClean="0">
                <a:solidFill>
                  <a:schemeClr val="tx1"/>
                </a:solidFill>
                <a:effectLst/>
                <a:latin typeface="+mn-lt"/>
                <a:ea typeface="+mn-ea"/>
                <a:cs typeface="+mn-cs"/>
              </a:rPr>
              <a:t> performed better in regards to the overall ease of use compared to </a:t>
            </a:r>
            <a:r>
              <a:rPr lang="en-US" sz="1200" i="1" kern="1200" dirty="0" smtClean="0">
                <a:solidFill>
                  <a:schemeClr val="tx1"/>
                </a:solidFill>
                <a:effectLst/>
                <a:latin typeface="+mn-lt"/>
                <a:ea typeface="+mn-ea"/>
                <a:cs typeface="+mn-cs"/>
              </a:rPr>
              <a:t>mid-air</a:t>
            </a:r>
            <a:r>
              <a:rPr lang="en-US" sz="1200" kern="1200" dirty="0" smtClean="0">
                <a:solidFill>
                  <a:schemeClr val="tx1"/>
                </a:solidFill>
                <a:effectLst/>
                <a:latin typeface="+mn-lt"/>
                <a:ea typeface="+mn-ea"/>
                <a:cs typeface="+mn-cs"/>
              </a:rPr>
              <a:t> pointing. Overall, </a:t>
            </a:r>
            <a:r>
              <a:rPr lang="en-US" sz="1200" i="1" kern="1200" dirty="0" smtClean="0">
                <a:solidFill>
                  <a:schemeClr val="tx1"/>
                </a:solidFill>
                <a:effectLst/>
                <a:latin typeface="+mn-lt"/>
                <a:ea typeface="+mn-ea"/>
                <a:cs typeface="+mn-cs"/>
              </a:rPr>
              <a:t>touch+inertia</a:t>
            </a:r>
            <a:r>
              <a:rPr lang="en-US" sz="1200" kern="1200" dirty="0" smtClean="0">
                <a:solidFill>
                  <a:schemeClr val="tx1"/>
                </a:solidFill>
                <a:effectLst/>
                <a:latin typeface="+mn-lt"/>
                <a:ea typeface="+mn-ea"/>
                <a:cs typeface="+mn-cs"/>
              </a:rPr>
              <a:t> performed better than </a:t>
            </a:r>
            <a:r>
              <a:rPr lang="en-US" sz="1200" i="1" kern="1200" dirty="0" smtClean="0">
                <a:solidFill>
                  <a:schemeClr val="tx1"/>
                </a:solidFill>
                <a:effectLst/>
                <a:latin typeface="+mn-lt"/>
                <a:ea typeface="+mn-ea"/>
                <a:cs typeface="+mn-cs"/>
              </a:rPr>
              <a:t>mid-air</a:t>
            </a:r>
            <a:r>
              <a:rPr lang="en-US" sz="1200" kern="1200" dirty="0" smtClean="0">
                <a:solidFill>
                  <a:schemeClr val="tx1"/>
                </a:solidFill>
                <a:effectLst/>
                <a:latin typeface="+mn-lt"/>
                <a:ea typeface="+mn-ea"/>
                <a:cs typeface="+mn-cs"/>
              </a:rPr>
              <a:t> pointing across the board.</a:t>
            </a:r>
            <a:endParaRPr lang="en-GB"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t>29</a:t>
            </a:fld>
            <a:endParaRPr lang="en-GB"/>
          </a:p>
        </p:txBody>
      </p:sp>
    </p:spTree>
    <p:extLst>
      <p:ext uri="{BB962C8B-B14F-4D97-AF65-F5344CB8AC3E}">
        <p14:creationId xmlns:p14="http://schemas.microsoft.com/office/powerpoint/2010/main" val="286683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My tests show that for questions Q1(</a:t>
            </a:r>
            <a:r>
              <a:rPr lang="en-US" sz="1200" i="1" kern="1200" dirty="0" smtClean="0">
                <a:solidFill>
                  <a:schemeClr val="tx1"/>
                </a:solidFill>
                <a:effectLst/>
                <a:latin typeface="+mn-lt"/>
                <a:ea typeface="+mn-ea"/>
                <a:cs typeface="+mn-cs"/>
              </a:rPr>
              <a:t>p=0.064</a:t>
            </a:r>
            <a:r>
              <a:rPr lang="en-US" sz="1200" kern="1200" dirty="0" smtClean="0">
                <a:solidFill>
                  <a:schemeClr val="tx1"/>
                </a:solidFill>
                <a:effectLst/>
                <a:latin typeface="+mn-lt"/>
                <a:ea typeface="+mn-ea"/>
                <a:cs typeface="+mn-cs"/>
              </a:rPr>
              <a:t>), Q2(</a:t>
            </a:r>
            <a:r>
              <a:rPr lang="en-US" sz="1200" i="1" kern="1200" dirty="0" smtClean="0">
                <a:solidFill>
                  <a:schemeClr val="tx1"/>
                </a:solidFill>
                <a:effectLst/>
                <a:latin typeface="+mn-lt"/>
                <a:ea typeface="+mn-ea"/>
                <a:cs typeface="+mn-cs"/>
              </a:rPr>
              <a:t>p=0.513</a:t>
            </a:r>
            <a:r>
              <a:rPr lang="en-US" sz="1200" kern="1200" dirty="0" smtClean="0">
                <a:solidFill>
                  <a:schemeClr val="tx1"/>
                </a:solidFill>
                <a:effectLst/>
                <a:latin typeface="+mn-lt"/>
                <a:ea typeface="+mn-ea"/>
                <a:cs typeface="+mn-cs"/>
              </a:rPr>
              <a:t>), Q3(</a:t>
            </a:r>
            <a:r>
              <a:rPr lang="en-US" sz="1200" i="1" kern="1200" dirty="0" smtClean="0">
                <a:solidFill>
                  <a:schemeClr val="tx1"/>
                </a:solidFill>
                <a:effectLst/>
                <a:latin typeface="+mn-lt"/>
                <a:ea typeface="+mn-ea"/>
                <a:cs typeface="+mn-cs"/>
              </a:rPr>
              <a:t>p=0.766</a:t>
            </a:r>
            <a:r>
              <a:rPr lang="en-US" sz="1200" kern="1200" dirty="0" smtClean="0">
                <a:solidFill>
                  <a:schemeClr val="tx1"/>
                </a:solidFill>
                <a:effectLst/>
                <a:latin typeface="+mn-lt"/>
                <a:ea typeface="+mn-ea"/>
                <a:cs typeface="+mn-cs"/>
              </a:rPr>
              <a:t>), Q4(</a:t>
            </a:r>
            <a:r>
              <a:rPr lang="en-US" sz="1200" i="1" kern="1200" dirty="0" smtClean="0">
                <a:solidFill>
                  <a:schemeClr val="tx1"/>
                </a:solidFill>
                <a:effectLst/>
                <a:latin typeface="+mn-lt"/>
                <a:ea typeface="+mn-ea"/>
                <a:cs typeface="+mn-cs"/>
              </a:rPr>
              <a:t>p=0.391</a:t>
            </a:r>
            <a:r>
              <a:rPr lang="en-US" sz="1200" kern="1200" dirty="0" smtClean="0">
                <a:solidFill>
                  <a:schemeClr val="tx1"/>
                </a:solidFill>
                <a:effectLst/>
                <a:latin typeface="+mn-lt"/>
                <a:ea typeface="+mn-ea"/>
                <a:cs typeface="+mn-cs"/>
              </a:rPr>
              <a:t>) and Q5(</a:t>
            </a:r>
            <a:r>
              <a:rPr lang="en-US" sz="1200" i="1" kern="1200" dirty="0" smtClean="0">
                <a:solidFill>
                  <a:schemeClr val="tx1"/>
                </a:solidFill>
                <a:effectLst/>
                <a:latin typeface="+mn-lt"/>
                <a:ea typeface="+mn-ea"/>
                <a:cs typeface="+mn-cs"/>
              </a:rPr>
              <a:t>p=0.276</a:t>
            </a:r>
            <a:r>
              <a:rPr lang="en-US" sz="1200" kern="1200" dirty="0" smtClean="0">
                <a:solidFill>
                  <a:schemeClr val="tx1"/>
                </a:solidFill>
                <a:effectLst/>
                <a:latin typeface="+mn-lt"/>
                <a:ea typeface="+mn-ea"/>
                <a:cs typeface="+mn-cs"/>
              </a:rPr>
              <a:t>) there is no statically significant difference between the two interaction methods. Question Q6(</a:t>
            </a:r>
            <a:r>
              <a:rPr lang="en-US" sz="1200" i="1" kern="1200" dirty="0" smtClean="0">
                <a:solidFill>
                  <a:schemeClr val="tx1"/>
                </a:solidFill>
                <a:effectLst/>
                <a:latin typeface="+mn-lt"/>
                <a:ea typeface="+mn-ea"/>
                <a:cs typeface="+mn-cs"/>
              </a:rPr>
              <a:t>p=0.021</a:t>
            </a:r>
            <a:r>
              <a:rPr lang="en-US" sz="1200" kern="1200" dirty="0" smtClean="0">
                <a:solidFill>
                  <a:schemeClr val="tx1"/>
                </a:solidFill>
                <a:effectLst/>
                <a:latin typeface="+mn-lt"/>
                <a:ea typeface="+mn-ea"/>
                <a:cs typeface="+mn-cs"/>
              </a:rPr>
              <a:t>) is the only one that showed a statistical significant difference in favor of the </a:t>
            </a:r>
            <a:r>
              <a:rPr lang="en-US" sz="1200" i="1" kern="1200" dirty="0" smtClean="0">
                <a:solidFill>
                  <a:schemeClr val="tx1"/>
                </a:solidFill>
                <a:effectLst/>
                <a:latin typeface="+mn-lt"/>
                <a:ea typeface="+mn-ea"/>
                <a:cs typeface="+mn-cs"/>
              </a:rPr>
              <a:t>touch+inertia</a:t>
            </a:r>
            <a:r>
              <a:rPr lang="en-US" sz="1200" kern="1200" dirty="0" smtClean="0">
                <a:solidFill>
                  <a:schemeClr val="tx1"/>
                </a:solidFill>
                <a:effectLst/>
                <a:latin typeface="+mn-lt"/>
                <a:ea typeface="+mn-ea"/>
                <a:cs typeface="+mn-cs"/>
              </a:rPr>
              <a:t> interaction method. Even though the mean ratings for questions Q3(</a:t>
            </a:r>
            <a:r>
              <a:rPr lang="en-US" sz="1200" i="1" kern="1200" dirty="0" smtClean="0">
                <a:solidFill>
                  <a:schemeClr val="tx1"/>
                </a:solidFill>
                <a:effectLst/>
                <a:latin typeface="+mn-lt"/>
                <a:ea typeface="+mn-ea"/>
                <a:cs typeface="+mn-cs"/>
              </a:rPr>
              <a:t>μ</a:t>
            </a:r>
            <a:r>
              <a:rPr lang="en-US" sz="1200" i="1" kern="1200" baseline="-25000" dirty="0" smtClean="0">
                <a:solidFill>
                  <a:schemeClr val="tx1"/>
                </a:solidFill>
                <a:effectLst/>
                <a:latin typeface="+mn-lt"/>
                <a:ea typeface="+mn-ea"/>
                <a:cs typeface="+mn-cs"/>
              </a:rPr>
              <a:t>mid-air</a:t>
            </a:r>
            <a:r>
              <a:rPr lang="en-US" sz="1200" i="1" kern="1200" dirty="0" smtClean="0">
                <a:solidFill>
                  <a:schemeClr val="tx1"/>
                </a:solidFill>
                <a:effectLst/>
                <a:latin typeface="+mn-lt"/>
                <a:ea typeface="+mn-ea"/>
                <a:cs typeface="+mn-cs"/>
              </a:rPr>
              <a:t>=2, μ</a:t>
            </a:r>
            <a:r>
              <a:rPr lang="en-US" sz="1200" i="1" kern="1200" baseline="-25000" dirty="0" smtClean="0">
                <a:solidFill>
                  <a:schemeClr val="tx1"/>
                </a:solidFill>
                <a:effectLst/>
                <a:latin typeface="+mn-lt"/>
                <a:ea typeface="+mn-ea"/>
                <a:cs typeface="+mn-cs"/>
              </a:rPr>
              <a:t>touch+inertia</a:t>
            </a:r>
            <a:r>
              <a:rPr lang="en-US" sz="1200" i="1" kern="1200" dirty="0" smtClean="0">
                <a:solidFill>
                  <a:schemeClr val="tx1"/>
                </a:solidFill>
                <a:effectLst/>
                <a:latin typeface="+mn-lt"/>
                <a:ea typeface="+mn-ea"/>
                <a:cs typeface="+mn-cs"/>
              </a:rPr>
              <a:t>=1.625</a:t>
            </a:r>
            <a:r>
              <a:rPr lang="en-US" sz="1200" kern="1200" dirty="0" smtClean="0">
                <a:solidFill>
                  <a:schemeClr val="tx1"/>
                </a:solidFill>
                <a:effectLst/>
                <a:latin typeface="+mn-lt"/>
                <a:ea typeface="+mn-ea"/>
                <a:cs typeface="+mn-cs"/>
              </a:rPr>
              <a:t>) and Q4(</a:t>
            </a:r>
            <a:r>
              <a:rPr lang="en-US" sz="1200" i="1" kern="1200" dirty="0" smtClean="0">
                <a:solidFill>
                  <a:schemeClr val="tx1"/>
                </a:solidFill>
                <a:effectLst/>
                <a:latin typeface="+mn-lt"/>
                <a:ea typeface="+mn-ea"/>
                <a:cs typeface="+mn-cs"/>
              </a:rPr>
              <a:t>μ</a:t>
            </a:r>
            <a:r>
              <a:rPr lang="en-US" sz="1200" i="1" kern="1200" baseline="-25000" dirty="0" smtClean="0">
                <a:solidFill>
                  <a:schemeClr val="tx1"/>
                </a:solidFill>
                <a:effectLst/>
                <a:latin typeface="+mn-lt"/>
                <a:ea typeface="+mn-ea"/>
                <a:cs typeface="+mn-cs"/>
              </a:rPr>
              <a:t>mid-air</a:t>
            </a:r>
            <a:r>
              <a:rPr lang="en-US" sz="1200" i="1" kern="1200" dirty="0" smtClean="0">
                <a:solidFill>
                  <a:schemeClr val="tx1"/>
                </a:solidFill>
                <a:effectLst/>
                <a:latin typeface="+mn-lt"/>
                <a:ea typeface="+mn-ea"/>
                <a:cs typeface="+mn-cs"/>
              </a:rPr>
              <a:t>=2.375, μ</a:t>
            </a:r>
            <a:r>
              <a:rPr lang="en-US" sz="1200" i="1" kern="1200" baseline="-25000" dirty="0" smtClean="0">
                <a:solidFill>
                  <a:schemeClr val="tx1"/>
                </a:solidFill>
                <a:effectLst/>
                <a:latin typeface="+mn-lt"/>
                <a:ea typeface="+mn-ea"/>
                <a:cs typeface="+mn-cs"/>
              </a:rPr>
              <a:t>touch+inertia</a:t>
            </a:r>
            <a:r>
              <a:rPr lang="en-US" sz="1200" i="1" kern="1200" dirty="0" smtClean="0">
                <a:solidFill>
                  <a:schemeClr val="tx1"/>
                </a:solidFill>
                <a:effectLst/>
                <a:latin typeface="+mn-lt"/>
                <a:ea typeface="+mn-ea"/>
                <a:cs typeface="+mn-cs"/>
              </a:rPr>
              <a:t>=1.875</a:t>
            </a:r>
            <a:r>
              <a:rPr lang="en-US" sz="1200" kern="1200" dirty="0" smtClean="0">
                <a:solidFill>
                  <a:schemeClr val="tx1"/>
                </a:solidFill>
                <a:effectLst/>
                <a:latin typeface="+mn-lt"/>
                <a:ea typeface="+mn-ea"/>
                <a:cs typeface="+mn-cs"/>
              </a:rPr>
              <a:t>)  are favorable towards the off-screen interaction method, the </a:t>
            </a:r>
            <a:r>
              <a:rPr lang="en-US" sz="1200" b="1" kern="1200" dirty="0" smtClean="0">
                <a:solidFill>
                  <a:schemeClr val="tx1"/>
                </a:solidFill>
                <a:effectLst/>
                <a:latin typeface="+mn-lt"/>
                <a:ea typeface="+mn-ea"/>
                <a:cs typeface="+mn-cs"/>
              </a:rPr>
              <a:t>Hypothesis 3 (H3)</a:t>
            </a:r>
            <a:r>
              <a:rPr lang="en-US" sz="1200" kern="1200" dirty="0" smtClean="0">
                <a:solidFill>
                  <a:schemeClr val="tx1"/>
                </a:solidFill>
                <a:effectLst/>
                <a:latin typeface="+mn-lt"/>
                <a:ea typeface="+mn-ea"/>
                <a:cs typeface="+mn-cs"/>
              </a:rPr>
              <a:t>, which states that off-screen mid-air pointing will be less fatiguing than the traditional touch input, is </a:t>
            </a:r>
            <a:r>
              <a:rPr lang="en-US" sz="1200" b="1" kern="1200" dirty="0" smtClean="0">
                <a:solidFill>
                  <a:schemeClr val="tx1"/>
                </a:solidFill>
                <a:effectLst/>
                <a:latin typeface="+mn-lt"/>
                <a:ea typeface="+mn-ea"/>
                <a:cs typeface="+mn-cs"/>
              </a:rPr>
              <a:t>rejected</a:t>
            </a:r>
            <a:r>
              <a:rPr lang="en-US" sz="1200" kern="1200" dirty="0" smtClean="0">
                <a:solidFill>
                  <a:schemeClr val="tx1"/>
                </a:solidFill>
                <a:effectLst/>
                <a:latin typeface="+mn-lt"/>
                <a:ea typeface="+mn-ea"/>
                <a:cs typeface="+mn-cs"/>
              </a:rPr>
              <a:t>. Nevertheless, my data suggests that </a:t>
            </a:r>
            <a:r>
              <a:rPr lang="en-US" sz="1200" i="1" kern="1200" dirty="0" smtClean="0">
                <a:solidFill>
                  <a:schemeClr val="tx1"/>
                </a:solidFill>
                <a:effectLst/>
                <a:latin typeface="+mn-lt"/>
                <a:ea typeface="+mn-ea"/>
                <a:cs typeface="+mn-cs"/>
              </a:rPr>
              <a:t>touch+inertia</a:t>
            </a:r>
            <a:r>
              <a:rPr lang="en-US" sz="1200" kern="1200" dirty="0" smtClean="0">
                <a:solidFill>
                  <a:schemeClr val="tx1"/>
                </a:solidFill>
                <a:effectLst/>
                <a:latin typeface="+mn-lt"/>
                <a:ea typeface="+mn-ea"/>
                <a:cs typeface="+mn-cs"/>
              </a:rPr>
              <a:t> performed better in regards to the overall ease of use compared to </a:t>
            </a:r>
            <a:r>
              <a:rPr lang="en-US" sz="1200" i="1" kern="1200" dirty="0" smtClean="0">
                <a:solidFill>
                  <a:schemeClr val="tx1"/>
                </a:solidFill>
                <a:effectLst/>
                <a:latin typeface="+mn-lt"/>
                <a:ea typeface="+mn-ea"/>
                <a:cs typeface="+mn-cs"/>
              </a:rPr>
              <a:t>mid-air</a:t>
            </a:r>
            <a:r>
              <a:rPr lang="en-US" sz="1200" kern="1200" dirty="0" smtClean="0">
                <a:solidFill>
                  <a:schemeClr val="tx1"/>
                </a:solidFill>
                <a:effectLst/>
                <a:latin typeface="+mn-lt"/>
                <a:ea typeface="+mn-ea"/>
                <a:cs typeface="+mn-cs"/>
              </a:rPr>
              <a:t> pointing. Overall, </a:t>
            </a:r>
            <a:r>
              <a:rPr lang="en-US" sz="1200" i="1" kern="1200" dirty="0" smtClean="0">
                <a:solidFill>
                  <a:schemeClr val="tx1"/>
                </a:solidFill>
                <a:effectLst/>
                <a:latin typeface="+mn-lt"/>
                <a:ea typeface="+mn-ea"/>
                <a:cs typeface="+mn-cs"/>
              </a:rPr>
              <a:t>touch+inertia</a:t>
            </a:r>
            <a:r>
              <a:rPr lang="en-US" sz="1200" kern="1200" dirty="0" smtClean="0">
                <a:solidFill>
                  <a:schemeClr val="tx1"/>
                </a:solidFill>
                <a:effectLst/>
                <a:latin typeface="+mn-lt"/>
                <a:ea typeface="+mn-ea"/>
                <a:cs typeface="+mn-cs"/>
              </a:rPr>
              <a:t> performed better than </a:t>
            </a:r>
            <a:r>
              <a:rPr lang="en-US" sz="1200" i="1" kern="1200" dirty="0" smtClean="0">
                <a:solidFill>
                  <a:schemeClr val="tx1"/>
                </a:solidFill>
                <a:effectLst/>
                <a:latin typeface="+mn-lt"/>
                <a:ea typeface="+mn-ea"/>
                <a:cs typeface="+mn-cs"/>
              </a:rPr>
              <a:t>mid-air</a:t>
            </a:r>
            <a:r>
              <a:rPr lang="en-US" sz="1200" kern="1200" dirty="0" smtClean="0">
                <a:solidFill>
                  <a:schemeClr val="tx1"/>
                </a:solidFill>
                <a:effectLst/>
                <a:latin typeface="+mn-lt"/>
                <a:ea typeface="+mn-ea"/>
                <a:cs typeface="+mn-cs"/>
              </a:rPr>
              <a:t> pointing across the board.</a:t>
            </a:r>
            <a:endParaRPr lang="en-GB"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t>30</a:t>
            </a:fld>
            <a:endParaRPr lang="en-GB"/>
          </a:p>
        </p:txBody>
      </p:sp>
    </p:spTree>
    <p:extLst>
      <p:ext uri="{BB962C8B-B14F-4D97-AF65-F5344CB8AC3E}">
        <p14:creationId xmlns:p14="http://schemas.microsoft.com/office/powerpoint/2010/main" val="1944951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Four out of eight participants reported that </a:t>
            </a:r>
            <a:r>
              <a:rPr lang="en-US" sz="1200" i="1" kern="1200" dirty="0" smtClean="0">
                <a:solidFill>
                  <a:schemeClr val="tx1"/>
                </a:solidFill>
                <a:effectLst/>
                <a:latin typeface="+mn-lt"/>
                <a:ea typeface="+mn-ea"/>
                <a:cs typeface="+mn-cs"/>
              </a:rPr>
              <a:t>touch+inertia</a:t>
            </a:r>
            <a:r>
              <a:rPr lang="en-US" sz="1200" kern="1200" dirty="0" smtClean="0">
                <a:solidFill>
                  <a:schemeClr val="tx1"/>
                </a:solidFill>
                <a:effectLst/>
                <a:latin typeface="+mn-lt"/>
                <a:ea typeface="+mn-ea"/>
                <a:cs typeface="+mn-cs"/>
              </a:rPr>
              <a:t> was very intuitive and required no learning in using it;</a:t>
            </a:r>
            <a:r>
              <a:rPr lang="en-GB" dirty="0" smtClean="0">
                <a:effectLst/>
              </a:rPr>
              <a:t> </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t>31</a:t>
            </a:fld>
            <a:endParaRPr lang="en-GB"/>
          </a:p>
        </p:txBody>
      </p:sp>
    </p:spTree>
    <p:extLst>
      <p:ext uri="{BB962C8B-B14F-4D97-AF65-F5344CB8AC3E}">
        <p14:creationId xmlns:p14="http://schemas.microsoft.com/office/powerpoint/2010/main" val="152866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They had a hard time entering and leaving the interaction area, thus making it hard to control and complete their target acquisition task. </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t>32</a:t>
            </a:fld>
            <a:endParaRPr lang="en-GB"/>
          </a:p>
        </p:txBody>
      </p:sp>
    </p:spTree>
    <p:extLst>
      <p:ext uri="{BB962C8B-B14F-4D97-AF65-F5344CB8AC3E}">
        <p14:creationId xmlns:p14="http://schemas.microsoft.com/office/powerpoint/2010/main" val="1151609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t>2</a:t>
            </a:fld>
            <a:endParaRPr lang="en-GB"/>
          </a:p>
        </p:txBody>
      </p:sp>
    </p:spTree>
    <p:extLst>
      <p:ext uri="{BB962C8B-B14F-4D97-AF65-F5344CB8AC3E}">
        <p14:creationId xmlns:p14="http://schemas.microsoft.com/office/powerpoint/2010/main" val="3114981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During the prototype’s development I have stumbled upon different issues and inconveniences that impacted the final results. Some of these issues I have managed to solve, but others could not be fixed. I will be talking about the problems that have an impact on the system’s performance, accuracy and usability and could not be fixed or removed entirely. Important here to note is that I have tried to come up with different workarounds and solutions to minimize the impact on the final results of the experiments. Let’s start out with the most important one, in my opinion</a:t>
            </a:r>
            <a:r>
              <a:rPr lang="mr-IN" sz="1200" kern="1200" dirty="0" smtClean="0">
                <a:solidFill>
                  <a:schemeClr val="tx1"/>
                </a:solidFill>
                <a:effectLst/>
                <a:latin typeface="+mn-lt"/>
                <a:ea typeface="+mn-ea"/>
                <a:cs typeface="+mn-cs"/>
              </a:rPr>
              <a:t>…</a:t>
            </a:r>
            <a:endParaRPr lang="en-GB"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t>33</a:t>
            </a:fld>
            <a:endParaRPr lang="en-GB"/>
          </a:p>
        </p:txBody>
      </p:sp>
    </p:spTree>
    <p:extLst>
      <p:ext uri="{BB962C8B-B14F-4D97-AF65-F5344CB8AC3E}">
        <p14:creationId xmlns:p14="http://schemas.microsoft.com/office/powerpoint/2010/main" val="1418739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important, in my opinion, was the fact that I have not conducted repeated measurements per participant. By doing so I am unable to see if there is any learning involved for each user that could have a significant impact on completion times. That being said, I also consider that by keeping the trials short (an average user would finish all tasks in about 25-35 min) the participants felt less fatigued and would be more objective when answering the questionnaire. </a:t>
            </a:r>
            <a:endParaRPr lang="en-GB"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t>34</a:t>
            </a:fld>
            <a:endParaRPr lang="en-GB"/>
          </a:p>
        </p:txBody>
      </p:sp>
    </p:spTree>
    <p:extLst>
      <p:ext uri="{BB962C8B-B14F-4D97-AF65-F5344CB8AC3E}">
        <p14:creationId xmlns:p14="http://schemas.microsoft.com/office/powerpoint/2010/main" val="1049947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Because of the system is composed of 3 devices communicating in a daisy-chain structure through the local network (see Figure 11), it comes to no one’s surprise that there is a delay between the user’s arm movements and the interface updates on the smartwatch. This delay only affects the mid-air pointing task because the positions of the smartwatch and finger must be processed on the laptop and then streamed to the watch. Because this lag could not be avoided, I have tried to reduce the overall overhead by streaming the positions to the watch right after I have finished processing the data frame received from the OptiTrack server. When streaming, the packages that are being sent across the network are as small as possible (20 bytes per payload) on an unreliable channel, which means packages can be dropped and the watch only receives and processes the latest scene state. </a:t>
            </a:r>
            <a:endParaRPr lang="en-GB"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t>35</a:t>
            </a:fld>
            <a:endParaRPr lang="en-GB"/>
          </a:p>
        </p:txBody>
      </p:sp>
    </p:spTree>
    <p:extLst>
      <p:ext uri="{BB962C8B-B14F-4D97-AF65-F5344CB8AC3E}">
        <p14:creationId xmlns:p14="http://schemas.microsoft.com/office/powerpoint/2010/main" val="1456605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OptiTrack setup, that I have used, had only 12 functional cameras (out of 24) and severely impacted the performance of my system. The entire system became very sensitive to other objects in the room that might have been mistaken for reflective markers. Because I am tracking the finger’s position with only one marker that is attached on the user’s fingernail, the probability of that marker to be occluded or mistaken for some other object in the room was very high. The tracking of the smartwatch, on the other hand, was less of a concern. It had been done using a fiber filled nylon plastic rigid base attached to the back of the smartwatch, between the device and the user’s wrist. Having 4 markers that represent the rigid body provides more reliable rigid body tracking and even if one or two markers are occluded, the software can predict the watch’s position without any problems. I tried minimizing the finger tracking issues with the algorithm that I have presented in an earlier subchapter.</a:t>
            </a:r>
            <a:endParaRPr lang="en-GB"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t>36</a:t>
            </a:fld>
            <a:endParaRPr lang="en-GB"/>
          </a:p>
        </p:txBody>
      </p:sp>
    </p:spTree>
    <p:extLst>
      <p:ext uri="{BB962C8B-B14F-4D97-AF65-F5344CB8AC3E}">
        <p14:creationId xmlns:p14="http://schemas.microsoft.com/office/powerpoint/2010/main" val="2014291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OptiTrack setup, that I have used, had only 12 functional cameras (out of 24) and severely impacted the performance of my system. The entire system became very sensitive to other objects in the room that might have been mistaken for reflective markers. Because I am tracking the finger’s position with only one marker that is attached on the user’s fingernail, the probability of that marker to be occluded or mistaken for some other object in the room was very high. The tracking of the smartwatch, on the other hand, was less of a concern. It had been done using a fiber filled nylon plastic rigid base attached to the back of the smartwatch, between the device and the user’s wrist. Having 4 markers that represent the rigid body provides more reliable rigid body tracking and even if one or two markers are occluded, the software can predict the watch’s position without any problems. I tried minimizing the finger tracking issues with the algorithm that I have presented in an earlier subchapter.</a:t>
            </a:r>
            <a:endParaRPr lang="en-GB"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t>37</a:t>
            </a:fld>
            <a:endParaRPr lang="en-GB"/>
          </a:p>
        </p:txBody>
      </p:sp>
    </p:spTree>
    <p:extLst>
      <p:ext uri="{BB962C8B-B14F-4D97-AF65-F5344CB8AC3E}">
        <p14:creationId xmlns:p14="http://schemas.microsoft.com/office/powerpoint/2010/main" val="1108005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task that required the user to pan directly on the display (</a:t>
            </a:r>
            <a:r>
              <a:rPr lang="en-US" sz="1200" i="1" kern="1200" dirty="0" smtClean="0">
                <a:solidFill>
                  <a:schemeClr val="tx1"/>
                </a:solidFill>
                <a:effectLst/>
                <a:latin typeface="+mn-lt"/>
                <a:ea typeface="+mn-ea"/>
                <a:cs typeface="+mn-cs"/>
              </a:rPr>
              <a:t>touch+inertia</a:t>
            </a:r>
            <a:r>
              <a:rPr lang="en-US" sz="1200" kern="1200" dirty="0" smtClean="0">
                <a:solidFill>
                  <a:schemeClr val="tx1"/>
                </a:solidFill>
                <a:effectLst/>
                <a:latin typeface="+mn-lt"/>
                <a:ea typeface="+mn-ea"/>
                <a:cs typeface="+mn-cs"/>
              </a:rPr>
              <a:t>) had some imprecise data recordings due to the fact that the watch’s operating system reserved the left and right borders for system “call to“ actions. Thus, when swiping from outside the watch’s border, left or right, the touch motion wouldn’t register. When swiping from the bottom or from the top, the event did register and the user could manipulate the interface. This would mean that higher values in completion times should be expected when investigating the directions where the target had spawned initially. I will be investigating this in my analyses in a later chapter. </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t>38</a:t>
            </a:fld>
            <a:endParaRPr lang="en-GB"/>
          </a:p>
        </p:txBody>
      </p:sp>
    </p:spTree>
    <p:extLst>
      <p:ext uri="{BB962C8B-B14F-4D97-AF65-F5344CB8AC3E}">
        <p14:creationId xmlns:p14="http://schemas.microsoft.com/office/powerpoint/2010/main" val="1097241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As mentioned in a previous chapter, there were some problems in marker tracking. This would have been easily resolved by enabling the other 12 cameras in the room. During the experiments I had captured additional data that I haven’t used in my analysis. The log files contain positional data for the finger, smartwatch and target for each participant during the entire experiment. This data could provide some additional insights for future research into what off-screen area do people use the most.</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9436F85-577F-4A92-A47F-D540A2BCC821}" type="slidenum">
              <a:rPr lang="en-GB" smtClean="0"/>
              <a:t>42</a:t>
            </a:fld>
            <a:endParaRPr lang="en-GB"/>
          </a:p>
        </p:txBody>
      </p:sp>
    </p:spTree>
    <p:extLst>
      <p:ext uri="{BB962C8B-B14F-4D97-AF65-F5344CB8AC3E}">
        <p14:creationId xmlns:p14="http://schemas.microsoft.com/office/powerpoint/2010/main" val="1870014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mentioned in a previous chapter, there were some problems in marker tracking. This would have been easily resolved by enabling the other 12 cameras in the room. During the experiments I had captured additional data that I haven’t used in my analysis. The log files contain positional data for the finger, smartwatch and target for each participant during the entire experiment. This data could provide some additional insights for future research into what off-screen area do people use the most. The current prototype only works in a room with motion cameras and having reflective markers attached to the finger and the device. This approach decreases ease of use considerably and constrains the user to only use the system in an enclosed and controlled environment. As we have seen with one participant, the issue of reflective garments can disrupt the way the prototype works. Future work should focus on exchanging the current tracking technology with one that can perform equally or better than the ones presented in Chapter 2.4 when discussing related work.</a:t>
            </a:r>
            <a:endParaRPr lang="en-GB"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9436F85-577F-4A92-A47F-D540A2BCC821}" type="slidenum">
              <a:rPr lang="en-GB" smtClean="0"/>
              <a:t>43</a:t>
            </a:fld>
            <a:endParaRPr lang="en-GB"/>
          </a:p>
        </p:txBody>
      </p:sp>
    </p:spTree>
    <p:extLst>
      <p:ext uri="{BB962C8B-B14F-4D97-AF65-F5344CB8AC3E}">
        <p14:creationId xmlns:p14="http://schemas.microsoft.com/office/powerpoint/2010/main" val="690143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381000" y="685800"/>
            <a:ext cx="6096000" cy="3429000"/>
          </a:xfrm>
        </p:spPr>
      </p:sp>
      <p:sp>
        <p:nvSpPr>
          <p:cNvPr id="3" name="Pladsholder til noter 2"/>
          <p:cNvSpPr>
            <a:spLocks noGrp="1"/>
          </p:cNvSpPr>
          <p:nvPr>
            <p:ph type="body" idx="1"/>
          </p:nvPr>
        </p:nvSpPr>
        <p:spPr/>
        <p:txBody>
          <a:bodyPr/>
          <a:lstStyle/>
          <a:p>
            <a:endParaRPr lang="en-GB"/>
          </a:p>
        </p:txBody>
      </p:sp>
      <p:sp>
        <p:nvSpPr>
          <p:cNvPr id="4" name="Pladsholder til diasnummer 3"/>
          <p:cNvSpPr>
            <a:spLocks noGrp="1"/>
          </p:cNvSpPr>
          <p:nvPr>
            <p:ph type="sldNum" sz="quarter" idx="10"/>
          </p:nvPr>
        </p:nvSpPr>
        <p:spPr/>
        <p:txBody>
          <a:bodyPr/>
          <a:lstStyle/>
          <a:p>
            <a:fld id="{49436F85-577F-4A92-A47F-D540A2BCC821}" type="slidenum">
              <a:rPr lang="en-GB" smtClean="0"/>
              <a:t>3</a:t>
            </a:fld>
            <a:endParaRPr lang="en-GB"/>
          </a:p>
        </p:txBody>
      </p:sp>
    </p:spTree>
    <p:extLst>
      <p:ext uri="{BB962C8B-B14F-4D97-AF65-F5344CB8AC3E}">
        <p14:creationId xmlns:p14="http://schemas.microsoft.com/office/powerpoint/2010/main" val="3909191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t>7</a:t>
            </a:fld>
            <a:endParaRPr lang="en-GB"/>
          </a:p>
        </p:txBody>
      </p:sp>
    </p:spTree>
    <p:extLst>
      <p:ext uri="{BB962C8B-B14F-4D97-AF65-F5344CB8AC3E}">
        <p14:creationId xmlns:p14="http://schemas.microsoft.com/office/powerpoint/2010/main" val="461821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t>9</a:t>
            </a:fld>
            <a:endParaRPr lang="en-GB"/>
          </a:p>
        </p:txBody>
      </p:sp>
    </p:spTree>
    <p:extLst>
      <p:ext uri="{BB962C8B-B14F-4D97-AF65-F5344CB8AC3E}">
        <p14:creationId xmlns:p14="http://schemas.microsoft.com/office/powerpoint/2010/main" val="2116104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NEXT SLIDE: Because I was investigating</a:t>
            </a:r>
            <a:r>
              <a:rPr lang="en-US" baseline="0" dirty="0" smtClean="0"/>
              <a:t> the performance of mid air pointing for smartwatches I decided that</a:t>
            </a:r>
            <a:r>
              <a:rPr lang="mr-IN" baseline="0" dirty="0" smtClean="0"/>
              <a:t>…</a:t>
            </a:r>
            <a:endParaRPr lang="en-US" dirty="0" smtClean="0"/>
          </a:p>
        </p:txBody>
      </p:sp>
      <p:sp>
        <p:nvSpPr>
          <p:cNvPr id="4" name="Slide Number Placeholder 3"/>
          <p:cNvSpPr>
            <a:spLocks noGrp="1"/>
          </p:cNvSpPr>
          <p:nvPr>
            <p:ph type="sldNum" sz="quarter" idx="10"/>
          </p:nvPr>
        </p:nvSpPr>
        <p:spPr/>
        <p:txBody>
          <a:bodyPr/>
          <a:lstStyle/>
          <a:p>
            <a:fld id="{49436F85-577F-4A92-A47F-D540A2BCC821}" type="slidenum">
              <a:rPr lang="en-GB" smtClean="0"/>
              <a:t>17</a:t>
            </a:fld>
            <a:endParaRPr lang="en-GB"/>
          </a:p>
        </p:txBody>
      </p:sp>
    </p:spTree>
    <p:extLst>
      <p:ext uri="{BB962C8B-B14F-4D97-AF65-F5344CB8AC3E}">
        <p14:creationId xmlns:p14="http://schemas.microsoft.com/office/powerpoint/2010/main" val="2114651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By having a larger area of input, I expect that the trial times will improve significantly by using the Off-screen air pointing method. Users will be able to complete the same tasks faster by having the ability to interact with a much larger input area.</a:t>
            </a:r>
            <a:endParaRPr lang="en-GB"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t>19</a:t>
            </a:fld>
            <a:endParaRPr lang="en-GB"/>
          </a:p>
        </p:txBody>
      </p:sp>
    </p:spTree>
    <p:extLst>
      <p:ext uri="{BB962C8B-B14F-4D97-AF65-F5344CB8AC3E}">
        <p14:creationId xmlns:p14="http://schemas.microsoft.com/office/powerpoint/2010/main" val="568872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Because I expected more variables than just the interaction method to have an effect on the number of clutches In order to identify the right model I used the </a:t>
            </a:r>
            <a:r>
              <a:rPr lang="en-US" sz="1200" i="1" kern="1200" dirty="0" smtClean="0">
                <a:solidFill>
                  <a:schemeClr val="tx1"/>
                </a:solidFill>
                <a:effectLst/>
                <a:latin typeface="+mn-lt"/>
                <a:ea typeface="+mn-ea"/>
                <a:cs typeface="+mn-cs"/>
              </a:rPr>
              <a:t>backwards elimination method</a:t>
            </a:r>
            <a:r>
              <a:rPr lang="en-US" sz="1200" kern="1200" dirty="0" smtClean="0">
                <a:solidFill>
                  <a:schemeClr val="tx1"/>
                </a:solidFill>
                <a:effectLst/>
                <a:latin typeface="+mn-lt"/>
                <a:ea typeface="+mn-ea"/>
                <a:cs typeface="+mn-cs"/>
              </a:rPr>
              <a:t> which means starting out with all candidate variables, and testing if the removal of each variable using a chosen model fit criterion. The main idea is to delete step-by-step the variables that do not provide a statistically significant loss of fit to the model. </a:t>
            </a:r>
            <a:endParaRPr lang="en-GB"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t>20</a:t>
            </a:fld>
            <a:endParaRPr lang="en-GB"/>
          </a:p>
        </p:txBody>
      </p:sp>
    </p:spTree>
    <p:extLst>
      <p:ext uri="{BB962C8B-B14F-4D97-AF65-F5344CB8AC3E}">
        <p14:creationId xmlns:p14="http://schemas.microsoft.com/office/powerpoint/2010/main" val="1499271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When stratifying the model according to the targets initial direction we can see that the directions have the same order on the graph for the </a:t>
            </a:r>
            <a:r>
              <a:rPr lang="en-US" sz="1200" i="1" kern="1200" dirty="0" smtClean="0">
                <a:solidFill>
                  <a:schemeClr val="tx1"/>
                </a:solidFill>
                <a:effectLst/>
                <a:latin typeface="+mn-lt"/>
                <a:ea typeface="+mn-ea"/>
                <a:cs typeface="+mn-cs"/>
              </a:rPr>
              <a:t>touch+inertia</a:t>
            </a:r>
            <a:r>
              <a:rPr lang="en-US" sz="1200" kern="1200" dirty="0" smtClean="0">
                <a:solidFill>
                  <a:schemeClr val="tx1"/>
                </a:solidFill>
                <a:effectLst/>
                <a:latin typeface="+mn-lt"/>
                <a:ea typeface="+mn-ea"/>
                <a:cs typeface="+mn-cs"/>
              </a:rPr>
              <a:t> and </a:t>
            </a:r>
            <a:r>
              <a:rPr lang="en-US" sz="1200" i="1" kern="1200" dirty="0" smtClean="0">
                <a:solidFill>
                  <a:schemeClr val="tx1"/>
                </a:solidFill>
                <a:effectLst/>
                <a:latin typeface="+mn-lt"/>
                <a:ea typeface="+mn-ea"/>
                <a:cs typeface="+mn-cs"/>
              </a:rPr>
              <a:t>mid-air</a:t>
            </a:r>
            <a:r>
              <a:rPr lang="en-US" sz="1200" kern="1200" dirty="0" smtClean="0">
                <a:solidFill>
                  <a:schemeClr val="tx1"/>
                </a:solidFill>
                <a:effectLst/>
                <a:latin typeface="+mn-lt"/>
                <a:ea typeface="+mn-ea"/>
                <a:cs typeface="+mn-cs"/>
              </a:rPr>
              <a:t> interaction methods. That is because no statistical significant difference has been found when testing the interaction between the direction and interaction method. Some of the directions were significant from each other, but I decided not to include them in the analysis. </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t>22</a:t>
            </a:fld>
            <a:endParaRPr lang="en-GB"/>
          </a:p>
        </p:txBody>
      </p:sp>
    </p:spTree>
    <p:extLst>
      <p:ext uri="{BB962C8B-B14F-4D97-AF65-F5344CB8AC3E}">
        <p14:creationId xmlns:p14="http://schemas.microsoft.com/office/powerpoint/2010/main" val="74057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image.ku.dk/lightbox/211/13407586855728741badb20/" TargetMode="External"/><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1" Type="http://schemas.openxmlformats.org/officeDocument/2006/relationships/slideMaster" Target="../slideMasters/slideMaster1.xml"/><Relationship Id="rId2" Type="http://schemas.openxmlformats.org/officeDocument/2006/relationships/hyperlink" Target="http://www.designguide.ku.dk/ku/skabeloner/powerpoint/praesentatione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image large left">
    <p:spTree>
      <p:nvGrpSpPr>
        <p:cNvPr id="1" name=""/>
        <p:cNvGrpSpPr/>
        <p:nvPr/>
      </p:nvGrpSpPr>
      <p:grpSpPr>
        <a:xfrm>
          <a:off x="0" y="0"/>
          <a:ext cx="0" cy="0"/>
          <a:chOff x="0" y="0"/>
          <a:chExt cx="0" cy="0"/>
        </a:xfrm>
      </p:grpSpPr>
      <p:sp>
        <p:nvSpPr>
          <p:cNvPr id="1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a:buNone/>
              <a:defRPr sz="3200" baseline="0">
                <a:solidFill>
                  <a:schemeClr val="bg1"/>
                </a:solidFill>
                <a:sym typeface="Wingdings" panose="05000000000000000000" pitchFamily="2" charset="2"/>
              </a:defRPr>
            </a:lvl1pPr>
          </a:lstStyle>
          <a:p>
            <a:r>
              <a:rPr lang="en-GB" dirty="0"/>
              <a:t> Click icon to insert image</a:t>
            </a:r>
          </a:p>
        </p:txBody>
      </p:sp>
      <p:sp>
        <p:nvSpPr>
          <p:cNvPr id="2" name="Titel 2"/>
          <p:cNvSpPr>
            <a:spLocks noGrp="1"/>
          </p:cNvSpPr>
          <p:nvPr>
            <p:ph type="ctrTitle" hasCustomPrompt="1"/>
          </p:nvPr>
        </p:nvSpPr>
        <p:spPr>
          <a:xfrm>
            <a:off x="2" y="691819"/>
            <a:ext cx="5959476" cy="5474035"/>
          </a:xfrm>
          <a:blipFill>
            <a:blip r:embed="rId3"/>
            <a:stretch>
              <a:fillRect/>
            </a:stretch>
          </a:blipFill>
        </p:spPr>
        <p:txBody>
          <a:bodyPr lIns="540000" tIns="468000" rIns="360000" bIns="3384000" anchor="b" anchorCtr="0">
            <a:noAutofit/>
          </a:bodyPr>
          <a:lstStyle>
            <a:lvl1pPr algn="l">
              <a:lnSpc>
                <a:spcPts val="4000"/>
              </a:lnSpc>
              <a:defRPr sz="3600">
                <a:solidFill>
                  <a:schemeClr val="bg1"/>
                </a:solidFill>
              </a:defRPr>
            </a:lvl1pPr>
          </a:lstStyle>
          <a:p>
            <a:r>
              <a:rPr lang="en-GB" dirty="0"/>
              <a:t>master</a:t>
            </a:r>
          </a:p>
        </p:txBody>
      </p:sp>
      <p:sp>
        <p:nvSpPr>
          <p:cNvPr id="4" name="Pladsholder til dato 3"/>
          <p:cNvSpPr>
            <a:spLocks noGrp="1"/>
          </p:cNvSpPr>
          <p:nvPr>
            <p:ph type="dt" sz="half" idx="10"/>
          </p:nvPr>
        </p:nvSpPr>
        <p:spPr>
          <a:xfrm>
            <a:off x="10329111" y="-385200"/>
            <a:ext cx="814976" cy="176797"/>
          </a:xfrm>
        </p:spPr>
        <p:txBody>
          <a:bodyPr/>
          <a:lstStyle>
            <a:lvl1pPr>
              <a:defRPr sz="133">
                <a:solidFill>
                  <a:schemeClr val="bg1"/>
                </a:solidFill>
              </a:defRPr>
            </a:lvl1pPr>
          </a:lstStyle>
          <a:p>
            <a:fld id="{951B3894-1A27-474F-B850-4D19BD66A348}" type="datetime1">
              <a:rPr lang="en-GB" smtClean="0"/>
              <a:t>02/06/2017</a:t>
            </a:fld>
            <a:endParaRPr lang="en-GB" dirty="0"/>
          </a:p>
        </p:txBody>
      </p:sp>
      <p:sp>
        <p:nvSpPr>
          <p:cNvPr id="5" name="Pladsholder til sidefod 4"/>
          <p:cNvSpPr>
            <a:spLocks noGrp="1"/>
          </p:cNvSpPr>
          <p:nvPr>
            <p:ph type="ftr" sz="quarter" idx="11"/>
          </p:nvPr>
        </p:nvSpPr>
        <p:spPr>
          <a:xfrm>
            <a:off x="3236496" y="-385200"/>
            <a:ext cx="6981163" cy="176797"/>
          </a:xfrm>
        </p:spPr>
        <p:txBody>
          <a:bodyPr/>
          <a:lstStyle>
            <a:lvl1pPr>
              <a:defRPr sz="133">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5" y="-385200"/>
            <a:ext cx="381759" cy="176797"/>
          </a:xfrm>
        </p:spPr>
        <p:txBody>
          <a:bodyPr/>
          <a:lstStyle>
            <a:lvl1pPr>
              <a:defRPr sz="133">
                <a:solidFill>
                  <a:schemeClr val="bg1"/>
                </a:solidFill>
              </a:defRPr>
            </a:lvl1pPr>
          </a:lstStyle>
          <a:p>
            <a:fld id="{091A926C-488A-4E3E-9C21-57CAA120E114}" type="slidenum">
              <a:rPr lang="en-GB" smtClean="0"/>
              <a:pPr/>
              <a:t>‹#›</a:t>
            </a:fld>
            <a:endParaRPr lang="en-GB" dirty="0"/>
          </a:p>
        </p:txBody>
      </p:sp>
      <p:sp>
        <p:nvSpPr>
          <p:cNvPr id="11" name="Pladsholder til tekst 14"/>
          <p:cNvSpPr>
            <a:spLocks noGrp="1"/>
          </p:cNvSpPr>
          <p:nvPr>
            <p:ph type="body" sz="quarter" idx="13" hasCustomPrompt="1"/>
          </p:nvPr>
        </p:nvSpPr>
        <p:spPr>
          <a:xfrm>
            <a:off x="588961" y="4053600"/>
            <a:ext cx="4946651"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9" name="Undertitel 2"/>
          <p:cNvSpPr>
            <a:spLocks noGrp="1"/>
          </p:cNvSpPr>
          <p:nvPr>
            <p:ph type="subTitle" idx="1" hasCustomPrompt="1"/>
          </p:nvPr>
        </p:nvSpPr>
        <p:spPr>
          <a:xfrm>
            <a:off x="588965" y="3007289"/>
            <a:ext cx="4946649" cy="726435"/>
          </a:xfrm>
        </p:spPr>
        <p:txBody>
          <a:bodyPr rIns="0">
            <a:noAutofit/>
          </a:bodyPr>
          <a:lstStyle>
            <a:lvl1pPr marL="0" indent="0" algn="l">
              <a:lnSpc>
                <a:spcPct val="100000"/>
              </a:lnSpc>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add subtitle</a:t>
            </a:r>
          </a:p>
        </p:txBody>
      </p:sp>
      <p:sp>
        <p:nvSpPr>
          <p:cNvPr id="12" name="Titel 1"/>
          <p:cNvSpPr>
            <a:spLocks noGrp="1"/>
          </p:cNvSpPr>
          <p:nvPr>
            <p:ph type="body" sz="quarter" idx="15" hasCustomPrompt="1"/>
          </p:nvPr>
        </p:nvSpPr>
        <p:spPr>
          <a:xfrm>
            <a:off x="587378" y="1020204"/>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3829081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588966" y="1635125"/>
            <a:ext cx="11012487" cy="4675188"/>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6" y="620716"/>
            <a:ext cx="11012487" cy="865187"/>
          </a:xfrm>
        </p:spPr>
        <p:txBody>
          <a:bodyPr/>
          <a:lstStyle/>
          <a:p>
            <a:r>
              <a:rPr lang="en-GB" dirty="0"/>
              <a:t>Click to add title</a:t>
            </a:r>
          </a:p>
        </p:txBody>
      </p:sp>
      <p:sp>
        <p:nvSpPr>
          <p:cNvPr id="5" name="Pladsholder til dato 4"/>
          <p:cNvSpPr>
            <a:spLocks noGrp="1"/>
          </p:cNvSpPr>
          <p:nvPr>
            <p:ph type="dt" sz="half" idx="10"/>
          </p:nvPr>
        </p:nvSpPr>
        <p:spPr/>
        <p:txBody>
          <a:bodyPr/>
          <a:lstStyle/>
          <a:p>
            <a:fld id="{D321A63A-195F-4E5C-807F-EC3E378B62DA}" type="datetime1">
              <a:rPr lang="en-GB" smtClean="0"/>
              <a:t>02/06/2017</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61916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ext label right and image ">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5"/>
            <a:ext cx="12192000" cy="6523149"/>
          </a:xfrm>
          <a:blipFill>
            <a:blip r:embed="rId2"/>
            <a:stretch>
              <a:fillRect/>
            </a:stretch>
          </a:blipFill>
        </p:spPr>
        <p:txBody>
          <a:bodyPr lIns="0" tIns="360000" rIns="6408000" anchor="ctr" anchorCtr="0"/>
          <a:lstStyle>
            <a:lvl1pPr marL="0" indent="0" algn="r">
              <a:buNone/>
              <a:defRPr sz="3200" baseline="0">
                <a:solidFill>
                  <a:schemeClr val="tx1"/>
                </a:solidFill>
                <a:sym typeface="Wingdings" panose="05000000000000000000" pitchFamily="2" charset="2"/>
              </a:defRPr>
            </a:lvl1pPr>
          </a:lstStyle>
          <a:p>
            <a:r>
              <a:rPr lang="en-GB" dirty="0"/>
              <a:t>Click icon to insert image  </a:t>
            </a:r>
          </a:p>
        </p:txBody>
      </p:sp>
      <p:sp>
        <p:nvSpPr>
          <p:cNvPr id="2" name="Titel 1"/>
          <p:cNvSpPr>
            <a:spLocks noGrp="1"/>
          </p:cNvSpPr>
          <p:nvPr>
            <p:ph type="title" hasCustomPrompt="1"/>
          </p:nvPr>
        </p:nvSpPr>
        <p:spPr>
          <a:xfrm>
            <a:off x="6243637" y="4903567"/>
            <a:ext cx="5948363" cy="1398808"/>
          </a:xfrm>
          <a:solidFill>
            <a:srgbClr val="A31D20">
              <a:alpha val="95000"/>
            </a:srgbClr>
          </a:solidFill>
        </p:spPr>
        <p:txBody>
          <a:bodyPr lIns="252000" tIns="144000" rIns="540000" bIns="144000" anchor="t" anchorCtr="0"/>
          <a:lstStyle>
            <a:lvl1pPr marL="0" marR="0" indent="0" algn="l" defTabSz="914377" rtl="0" eaLnBrk="1" fontAlgn="auto" latinLnBrk="0" hangingPunct="1">
              <a:lnSpc>
                <a:spcPct val="100000"/>
              </a:lnSpc>
              <a:spcBef>
                <a:spcPct val="0"/>
              </a:spcBef>
              <a:spcAft>
                <a:spcPts val="0"/>
              </a:spcAft>
              <a:buClrTx/>
              <a:buSzTx/>
              <a:buFontTx/>
              <a:buNone/>
              <a:tabLst/>
              <a:defRPr sz="2400">
                <a:solidFill>
                  <a:schemeClr val="bg1"/>
                </a:solidFill>
              </a:defRPr>
            </a:lvl1pPr>
          </a:lstStyle>
          <a:p>
            <a:pPr lvl="0"/>
            <a:r>
              <a:rPr lang="en-GB" dirty="0"/>
              <a:t>Click to add text</a:t>
            </a:r>
          </a:p>
        </p:txBody>
      </p:sp>
      <p:sp>
        <p:nvSpPr>
          <p:cNvPr id="4" name="Pladsholder til dato 3"/>
          <p:cNvSpPr>
            <a:spLocks noGrp="1"/>
          </p:cNvSpPr>
          <p:nvPr>
            <p:ph type="dt" sz="half" idx="10"/>
          </p:nvPr>
        </p:nvSpPr>
        <p:spPr/>
        <p:txBody>
          <a:bodyPr/>
          <a:lstStyle/>
          <a:p>
            <a:fld id="{ECA03916-CE1E-4939-B417-902161F0D6C0}" type="datetime1">
              <a:rPr lang="en-GB" smtClean="0"/>
              <a:t>02/06/2017</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560550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ext label lef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5"/>
            <a:ext cx="12192000" cy="6523149"/>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en-GB" dirty="0"/>
              <a:t>Click icon to insert image  </a:t>
            </a:r>
          </a:p>
        </p:txBody>
      </p:sp>
      <p:sp>
        <p:nvSpPr>
          <p:cNvPr id="2" name="Titel 1"/>
          <p:cNvSpPr>
            <a:spLocks noGrp="1"/>
          </p:cNvSpPr>
          <p:nvPr>
            <p:ph type="title" hasCustomPrompt="1"/>
          </p:nvPr>
        </p:nvSpPr>
        <p:spPr>
          <a:xfrm>
            <a:off x="1" y="4903567"/>
            <a:ext cx="5948363" cy="1398808"/>
          </a:xfrm>
          <a:solidFill>
            <a:srgbClr val="A31D20">
              <a:alpha val="95000"/>
            </a:srgbClr>
          </a:solidFill>
        </p:spPr>
        <p:txBody>
          <a:bodyPr lIns="576000" tIns="144000" rIns="252000" bIns="144000" anchor="t" anchorCtr="0"/>
          <a:lstStyle>
            <a:lvl1pPr marL="0" marR="0" indent="0" algn="l" defTabSz="914377" rtl="0" eaLnBrk="1" fontAlgn="auto" latinLnBrk="0" hangingPunct="1">
              <a:lnSpc>
                <a:spcPct val="100000"/>
              </a:lnSpc>
              <a:spcBef>
                <a:spcPct val="0"/>
              </a:spcBef>
              <a:spcAft>
                <a:spcPts val="0"/>
              </a:spcAft>
              <a:buClrTx/>
              <a:buSzTx/>
              <a:buFontTx/>
              <a:buNone/>
              <a:tabLst/>
              <a:defRPr sz="2400">
                <a:solidFill>
                  <a:schemeClr val="bg1"/>
                </a:solidFill>
              </a:defRPr>
            </a:lvl1pPr>
          </a:lstStyle>
          <a:p>
            <a:pPr lvl="0"/>
            <a:r>
              <a:rPr lang="en-GB" dirty="0"/>
              <a:t>Click to add text</a:t>
            </a:r>
            <a:br>
              <a:rPr lang="en-GB" dirty="0"/>
            </a:br>
            <a:r>
              <a:rPr lang="en-GB" sz="2400" spc="100" dirty="0">
                <a:solidFill>
                  <a:schemeClr val="bg1"/>
                </a:solidFill>
                <a:latin typeface="+mj-lt"/>
                <a:cs typeface="Microsoft New Tai Lue"/>
              </a:rPr>
              <a:t/>
            </a:r>
            <a:br>
              <a:rPr lang="en-GB" sz="2400" spc="100" dirty="0">
                <a:solidFill>
                  <a:schemeClr val="bg1"/>
                </a:solidFill>
                <a:latin typeface="+mj-lt"/>
                <a:cs typeface="Microsoft New Tai Lue"/>
              </a:rPr>
            </a:br>
            <a:r>
              <a:rPr lang="en-GB" dirty="0"/>
              <a:t> </a:t>
            </a:r>
          </a:p>
        </p:txBody>
      </p:sp>
      <p:sp>
        <p:nvSpPr>
          <p:cNvPr id="4" name="Pladsholder til dato 3"/>
          <p:cNvSpPr>
            <a:spLocks noGrp="1"/>
          </p:cNvSpPr>
          <p:nvPr>
            <p:ph type="dt" sz="half" idx="10"/>
          </p:nvPr>
        </p:nvSpPr>
        <p:spPr/>
        <p:txBody>
          <a:bodyPr/>
          <a:lstStyle/>
          <a:p>
            <a:fld id="{15DB2958-03A2-4F19-961A-7F5FB9224D6C}" type="datetime1">
              <a:rPr lang="en-GB" smtClean="0"/>
              <a:t>02/06/2017</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094560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text label righ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5"/>
            <a:ext cx="12192000" cy="6523149"/>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en-GB" dirty="0"/>
              <a:t>Click icon to insert image  </a:t>
            </a:r>
          </a:p>
        </p:txBody>
      </p:sp>
      <p:sp>
        <p:nvSpPr>
          <p:cNvPr id="4" name="Pladsholder til dato 3"/>
          <p:cNvSpPr>
            <a:spLocks noGrp="1"/>
          </p:cNvSpPr>
          <p:nvPr>
            <p:ph type="dt" sz="half" idx="10"/>
          </p:nvPr>
        </p:nvSpPr>
        <p:spPr/>
        <p:txBody>
          <a:bodyPr/>
          <a:lstStyle/>
          <a:p>
            <a:fld id="{11193520-C84B-4D2B-928A-908E06562600}" type="datetime1">
              <a:rPr lang="en-GB" smtClean="0"/>
              <a:t>02/06/2017</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10" name="Pladsholder til tekst 9"/>
          <p:cNvSpPr>
            <a:spLocks noGrp="1"/>
          </p:cNvSpPr>
          <p:nvPr>
            <p:ph type="body" sz="quarter" idx="15" hasCustomPrompt="1"/>
          </p:nvPr>
        </p:nvSpPr>
        <p:spPr>
          <a:xfrm>
            <a:off x="6243637" y="2036763"/>
            <a:ext cx="5948363" cy="4265612"/>
          </a:xfrm>
          <a:solidFill>
            <a:schemeClr val="accent1">
              <a:alpha val="95000"/>
            </a:schemeClr>
          </a:solidFill>
        </p:spPr>
        <p:txBody>
          <a:bodyPr lIns="252000" tIns="144000" rIns="540000" bIns="144000"/>
          <a:lstStyle>
            <a:lvl1pPr marL="0" indent="0">
              <a:buNone/>
              <a:defRPr baseline="0">
                <a:solidFill>
                  <a:schemeClr val="bg1"/>
                </a:solidFill>
              </a:defRPr>
            </a:lvl1pPr>
            <a:lvl2pPr marL="719121" indent="-357179">
              <a:defRPr>
                <a:solidFill>
                  <a:schemeClr val="bg1"/>
                </a:solidFill>
              </a:defRPr>
            </a:lvl2pPr>
            <a:lvl3pPr marL="719121" indent="-358766">
              <a:defRPr>
                <a:solidFill>
                  <a:schemeClr val="bg1"/>
                </a:solidFill>
              </a:defRPr>
            </a:lvl3pPr>
            <a:lvl4pPr marL="719121" indent="-358766">
              <a:defRPr>
                <a:solidFill>
                  <a:schemeClr val="bg1"/>
                </a:solidFill>
              </a:defRPr>
            </a:lvl4pPr>
            <a:lvl5pPr marL="719121" indent="-358766">
              <a:defRPr>
                <a:solidFill>
                  <a:schemeClr val="bg1"/>
                </a:solidFill>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758010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text label lef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5"/>
            <a:ext cx="12192000" cy="6523149"/>
          </a:xfrm>
          <a:blipFill>
            <a:blip r:embed="rId2"/>
            <a:stretch>
              <a:fillRect/>
            </a:stretch>
          </a:blipFill>
        </p:spPr>
        <p:txBody>
          <a:bodyPr lIns="6408000" tIns="360000" rIns="0" anchor="ctr" anchorCtr="0"/>
          <a:lstStyle>
            <a:lvl1pPr marL="0" indent="0" algn="l">
              <a:buNone/>
              <a:defRPr sz="3200" baseline="0">
                <a:solidFill>
                  <a:schemeClr val="bg1"/>
                </a:solidFill>
                <a:sym typeface="Wingdings" panose="05000000000000000000" pitchFamily="2" charset="2"/>
              </a:defRPr>
            </a:lvl1pPr>
          </a:lstStyle>
          <a:p>
            <a:r>
              <a:rPr lang="en-GB" dirty="0"/>
              <a:t> Click icon to insert image</a:t>
            </a:r>
          </a:p>
        </p:txBody>
      </p:sp>
      <p:sp>
        <p:nvSpPr>
          <p:cNvPr id="4" name="Pladsholder til dato 3"/>
          <p:cNvSpPr>
            <a:spLocks noGrp="1"/>
          </p:cNvSpPr>
          <p:nvPr>
            <p:ph type="dt" sz="half" idx="10"/>
          </p:nvPr>
        </p:nvSpPr>
        <p:spPr/>
        <p:txBody>
          <a:bodyPr/>
          <a:lstStyle/>
          <a:p>
            <a:fld id="{1AACA368-D880-47DA-A0D7-DBD567C71490}" type="datetime1">
              <a:rPr lang="en-GB" smtClean="0"/>
              <a:t>02/06/2017</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8" name="Pladsholder til tekst 9"/>
          <p:cNvSpPr>
            <a:spLocks noGrp="1"/>
          </p:cNvSpPr>
          <p:nvPr>
            <p:ph type="body" sz="quarter" idx="15" hasCustomPrompt="1"/>
          </p:nvPr>
        </p:nvSpPr>
        <p:spPr>
          <a:xfrm>
            <a:off x="1" y="2036763"/>
            <a:ext cx="5948363" cy="4265612"/>
          </a:xfrm>
          <a:solidFill>
            <a:schemeClr val="accent1">
              <a:alpha val="95000"/>
            </a:schemeClr>
          </a:solidFill>
        </p:spPr>
        <p:txBody>
          <a:bodyPr lIns="576000" tIns="144000" rIns="252000" bIns="144000"/>
          <a:lstStyle>
            <a:lvl1pPr marL="0" indent="0">
              <a:buNone/>
              <a:defRPr baseline="0">
                <a:solidFill>
                  <a:schemeClr val="bg1"/>
                </a:solidFill>
              </a:defRPr>
            </a:lvl1pPr>
            <a:lvl2pPr marL="719121" indent="-358766">
              <a:defRPr>
                <a:solidFill>
                  <a:schemeClr val="bg1"/>
                </a:solidFill>
              </a:defRPr>
            </a:lvl2pPr>
            <a:lvl3pPr marL="719121" indent="-358766">
              <a:defRPr>
                <a:solidFill>
                  <a:schemeClr val="bg1"/>
                </a:solidFill>
              </a:defRPr>
            </a:lvl3pPr>
            <a:lvl4pPr marL="719121" indent="-358766">
              <a:defRPr>
                <a:solidFill>
                  <a:schemeClr val="bg1"/>
                </a:solidFill>
              </a:defRPr>
            </a:lvl4pPr>
            <a:lvl5pPr marL="719121" indent="-358766">
              <a:defRPr>
                <a:solidFill>
                  <a:schemeClr val="bg1"/>
                </a:solidFill>
              </a:defRPr>
            </a:lvl5pPr>
          </a:lstStyle>
          <a:p>
            <a:pPr lvl="0"/>
            <a:r>
              <a:rPr lang="en-GB" dirty="0"/>
              <a:t> 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214727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pital bullet list ">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465DAF43-1202-426F-86D9-1103B3A8C111}" type="datetime1">
              <a:rPr lang="en-GB" smtClean="0"/>
              <a:t>02/06/2017</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Pladsholder til tekst 9"/>
          <p:cNvSpPr>
            <a:spLocks noGrp="1"/>
          </p:cNvSpPr>
          <p:nvPr>
            <p:ph type="body" sz="quarter" idx="15" hasCustomPrompt="1"/>
          </p:nvPr>
        </p:nvSpPr>
        <p:spPr>
          <a:xfrm>
            <a:off x="588966" y="620717"/>
            <a:ext cx="11012487" cy="5682589"/>
          </a:xfrm>
          <a:noFill/>
        </p:spPr>
        <p:txBody>
          <a:bodyPr lIns="0" tIns="0" rIns="0" bIns="0"/>
          <a:lstStyle>
            <a:lvl1pPr marL="449251" indent="-449251" algn="l" defTabSz="914377"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1pPr>
            <a:lvl2pPr marL="449251" indent="-449251" algn="l" defTabSz="914377"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2pPr>
            <a:lvl3pPr marL="449251" indent="-449251" algn="l" defTabSz="914377"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3pPr>
            <a:lvl4pPr marL="449251" indent="-449251" algn="l" defTabSz="914377"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4pPr>
            <a:lvl5pPr marL="449251" indent="-449251" algn="l" defTabSz="914377" rtl="0" eaLnBrk="1" latinLnBrk="0" hangingPunct="1">
              <a:lnSpc>
                <a:spcPct val="90000"/>
              </a:lnSpc>
              <a:buFont typeface="Arial" panose="020B0604020202020204" pitchFamily="34" charset="0"/>
              <a:buChar char="•"/>
              <a:defRPr lang="da-DK" sz="4800" b="0" kern="1200" cap="all" spc="240"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1987839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ation">
    <p:bg>
      <p:bgPr>
        <a:solidFill>
          <a:schemeClr val="accent1"/>
        </a:solidFill>
        <a:effectLst/>
      </p:bgPr>
    </p:bg>
    <p:spTree>
      <p:nvGrpSpPr>
        <p:cNvPr id="1" name=""/>
        <p:cNvGrpSpPr/>
        <p:nvPr/>
      </p:nvGrpSpPr>
      <p:grpSpPr>
        <a:xfrm>
          <a:off x="0" y="0"/>
          <a:ext cx="0" cy="0"/>
          <a:chOff x="0" y="0"/>
          <a:chExt cx="0" cy="0"/>
        </a:xfrm>
      </p:grpSpPr>
      <p:sp>
        <p:nvSpPr>
          <p:cNvPr id="9" name="Tekstfelt 8"/>
          <p:cNvSpPr txBox="1"/>
          <p:nvPr userDrawn="1"/>
        </p:nvSpPr>
        <p:spPr>
          <a:xfrm>
            <a:off x="421281" y="612887"/>
            <a:ext cx="1167619" cy="2400657"/>
          </a:xfrm>
          <a:prstGeom prst="rect">
            <a:avLst/>
          </a:prstGeom>
          <a:noFill/>
        </p:spPr>
        <p:txBody>
          <a:bodyPr wrap="square" rtlCol="0">
            <a:spAutoFit/>
          </a:bodyPr>
          <a:lstStyle/>
          <a:p>
            <a:r>
              <a:rPr lang="en-GB" sz="15000" b="1" dirty="0">
                <a:solidFill>
                  <a:schemeClr val="bg1"/>
                </a:solidFill>
              </a:rPr>
              <a:t>”</a:t>
            </a:r>
          </a:p>
        </p:txBody>
      </p:sp>
      <p:sp>
        <p:nvSpPr>
          <p:cNvPr id="4" name="Pladsholder til dato 3"/>
          <p:cNvSpPr>
            <a:spLocks noGrp="1"/>
          </p:cNvSpPr>
          <p:nvPr>
            <p:ph type="dt" sz="half" idx="10"/>
          </p:nvPr>
        </p:nvSpPr>
        <p:spPr/>
        <p:txBody>
          <a:bodyPr/>
          <a:lstStyle/>
          <a:p>
            <a:fld id="{061266C6-A1D4-4BB6-B61E-6364AC795043}" type="datetime1">
              <a:rPr lang="en-GB" smtClean="0"/>
              <a:t>02/06/2017</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Pladsholder til tekst 9"/>
          <p:cNvSpPr>
            <a:spLocks noGrp="1"/>
          </p:cNvSpPr>
          <p:nvPr>
            <p:ph type="body" sz="quarter" idx="15" hasCustomPrompt="1"/>
          </p:nvPr>
        </p:nvSpPr>
        <p:spPr>
          <a:xfrm>
            <a:off x="588966" y="1628777"/>
            <a:ext cx="11012487" cy="4114799"/>
          </a:xfrm>
          <a:noFill/>
        </p:spPr>
        <p:txBody>
          <a:bodyPr lIns="0" tIns="0" rIns="0" bIns="0" anchor="t" anchorCtr="0"/>
          <a:lstStyle>
            <a:lvl1pPr marL="0" indent="0" algn="l" defTabSz="914377" rtl="0" eaLnBrk="1" latinLnBrk="0" hangingPunct="1">
              <a:lnSpc>
                <a:spcPct val="90000"/>
              </a:lnSpc>
              <a:buFont typeface="Arial" panose="020B0604020202020204" pitchFamily="34" charset="0"/>
              <a:buNone/>
              <a:defRPr lang="da-DK" sz="4800" b="0" kern="1200" cap="none" baseline="0" dirty="0" smtClean="0">
                <a:solidFill>
                  <a:schemeClr val="bg1"/>
                </a:solidFill>
                <a:latin typeface="+mn-lt"/>
                <a:ea typeface="+mn-ea"/>
                <a:cs typeface="+mn-cs"/>
              </a:defRPr>
            </a:lvl1pPr>
            <a:lvl2pPr marL="0" indent="0" algn="l" defTabSz="914377"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2pPr>
            <a:lvl3pPr marL="0" indent="0" algn="l" defTabSz="914377"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3pPr>
            <a:lvl4pPr marL="0" indent="0" algn="l" defTabSz="914377"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4pPr>
            <a:lvl5pPr marL="0" indent="0" algn="l" defTabSz="914377" rtl="0" eaLnBrk="1" latinLnBrk="0" hangingPunct="1">
              <a:lnSpc>
                <a:spcPct val="90000"/>
              </a:lnSpc>
              <a:buFont typeface="Arial" panose="020B0604020202020204" pitchFamily="34" charset="0"/>
              <a:buNone/>
              <a:defRPr lang="da-DK" sz="4800" b="1" kern="1200" cap="all" baseline="0" dirty="0">
                <a:solidFill>
                  <a:schemeClr val="bg1"/>
                </a:solidFill>
                <a:latin typeface="+mn-lt"/>
                <a:ea typeface="+mn-ea"/>
                <a:cs typeface="+mn-cs"/>
              </a:defRPr>
            </a:lvl5pPr>
          </a:lstStyle>
          <a:p>
            <a:pPr lvl="0"/>
            <a:r>
              <a:rPr lang="en-GB" dirty="0"/>
              <a:t>Click to add text</a:t>
            </a:r>
          </a:p>
        </p:txBody>
      </p:sp>
      <p:sp>
        <p:nvSpPr>
          <p:cNvPr id="8" name="Pladsholder til tekst 14"/>
          <p:cNvSpPr>
            <a:spLocks noGrp="1"/>
          </p:cNvSpPr>
          <p:nvPr>
            <p:ph type="body" sz="quarter" idx="13" hasCustomPrompt="1"/>
          </p:nvPr>
        </p:nvSpPr>
        <p:spPr>
          <a:xfrm>
            <a:off x="582712" y="5934971"/>
            <a:ext cx="11019496" cy="367404"/>
          </a:xfrm>
        </p:spPr>
        <p:txBody>
          <a:bodyPr>
            <a:normAutofit/>
          </a:bodyPr>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sz="2400" b="0" baseline="0">
                <a:solidFill>
                  <a:schemeClr val="bg1"/>
                </a:solidFill>
              </a:defRPr>
            </a:lvl1pPr>
          </a:lstStyle>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dirty="0"/>
              <a:t>Name, source</a:t>
            </a:r>
          </a:p>
        </p:txBody>
      </p:sp>
    </p:spTree>
    <p:extLst>
      <p:ext uri="{BB962C8B-B14F-4D97-AF65-F5344CB8AC3E}">
        <p14:creationId xmlns:p14="http://schemas.microsoft.com/office/powerpoint/2010/main" val="414296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mirrored texts">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482A35EA-AC5E-4877-A18B-61505BAEB1C8}" type="datetime1">
              <a:rPr lang="en-GB" smtClean="0"/>
              <a:t>02/06/2017</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9" name="Pladsholder til tekst 9"/>
          <p:cNvSpPr>
            <a:spLocks noGrp="1"/>
          </p:cNvSpPr>
          <p:nvPr>
            <p:ph type="body" sz="quarter" idx="15" hasCustomPrompt="1"/>
          </p:nvPr>
        </p:nvSpPr>
        <p:spPr>
          <a:xfrm>
            <a:off x="588967" y="1628775"/>
            <a:ext cx="5358535" cy="4674527"/>
          </a:xfrm>
          <a:noFill/>
        </p:spPr>
        <p:txBody>
          <a:bodyPr lIns="0" tIns="0" rIns="0" bIns="0"/>
          <a:lstStyle>
            <a:lvl1pPr marL="0" indent="0" algn="r" defTabSz="914377"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1pPr>
            <a:lvl2pPr marL="0" indent="0" algn="r" defTabSz="914377"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2pPr>
            <a:lvl3pPr marL="0" indent="0" algn="r" defTabSz="914377"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3pPr>
            <a:lvl4pPr marL="0" indent="0" algn="r" defTabSz="914377"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4pPr>
            <a:lvl5pPr marL="0" indent="0" algn="r" defTabSz="914377" rtl="0" eaLnBrk="1" latinLnBrk="0" hangingPunct="1">
              <a:lnSpc>
                <a:spcPct val="90000"/>
              </a:lnSpc>
              <a:spcAft>
                <a:spcPts val="1200"/>
              </a:spcAft>
              <a:buFont typeface="Arial" panose="020B0604020202020204" pitchFamily="34" charset="0"/>
              <a:buNone/>
              <a:defRPr lang="da-DK" sz="3600" b="1" kern="1200" cap="none"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
        <p:nvSpPr>
          <p:cNvPr id="10" name="Pladsholder til tekst 9"/>
          <p:cNvSpPr>
            <a:spLocks noGrp="1"/>
          </p:cNvSpPr>
          <p:nvPr>
            <p:ph type="body" sz="quarter" idx="16" hasCustomPrompt="1"/>
          </p:nvPr>
        </p:nvSpPr>
        <p:spPr>
          <a:xfrm>
            <a:off x="6244503" y="1628775"/>
            <a:ext cx="5356948" cy="4674527"/>
          </a:xfrm>
          <a:noFill/>
        </p:spPr>
        <p:txBody>
          <a:bodyPr lIns="0" tIns="0" rIns="0" bIns="0"/>
          <a:lstStyle>
            <a:lvl1pPr marL="0" indent="0" algn="l" defTabSz="914377"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1pPr>
            <a:lvl2pPr marL="0" indent="0" algn="l" defTabSz="914377"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2pPr>
            <a:lvl3pPr marL="0" indent="0" algn="l" defTabSz="914377"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3pPr>
            <a:lvl4pPr marL="0" indent="0" algn="l" defTabSz="914377"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4pPr>
            <a:lvl5pPr marL="0" indent="0" algn="l" defTabSz="914377" rtl="0" eaLnBrk="1" latinLnBrk="0" hangingPunct="1">
              <a:lnSpc>
                <a:spcPct val="90000"/>
              </a:lnSpc>
              <a:spcAft>
                <a:spcPts val="1200"/>
              </a:spcAft>
              <a:buFont typeface="Arial" panose="020B0604020202020204" pitchFamily="34" charset="0"/>
              <a:buNone/>
              <a:defRPr lang="da-DK" sz="3600" b="0" kern="1200" cap="none"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
        <p:nvSpPr>
          <p:cNvPr id="7" name="Titel 1"/>
          <p:cNvSpPr>
            <a:spLocks noGrp="1"/>
          </p:cNvSpPr>
          <p:nvPr>
            <p:ph type="title" hasCustomPrompt="1"/>
          </p:nvPr>
        </p:nvSpPr>
        <p:spPr>
          <a:xfrm>
            <a:off x="588966" y="620718"/>
            <a:ext cx="11012487" cy="863599"/>
          </a:xfrm>
        </p:spPr>
        <p:txBody>
          <a:bodyPr/>
          <a:lstStyle>
            <a:lvl1pPr>
              <a:defRPr>
                <a:solidFill>
                  <a:schemeClr val="bg1"/>
                </a:solidFill>
              </a:defRPr>
            </a:lvl1pPr>
          </a:lstStyle>
          <a:p>
            <a:r>
              <a:rPr lang="en-GB" dirty="0"/>
              <a:t>Click to add title</a:t>
            </a:r>
          </a:p>
        </p:txBody>
      </p:sp>
    </p:spTree>
    <p:extLst>
      <p:ext uri="{BB962C8B-B14F-4D97-AF65-F5344CB8AC3E}">
        <p14:creationId xmlns:p14="http://schemas.microsoft.com/office/powerpoint/2010/main" val="2627308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ing ">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B34478A3-87BB-4F17-9C03-F753FCD936D6}" type="datetime1">
              <a:rPr lang="en-GB" smtClean="0"/>
              <a:t>02/06/2017</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Titel 1"/>
          <p:cNvSpPr>
            <a:spLocks noGrp="1"/>
          </p:cNvSpPr>
          <p:nvPr>
            <p:ph type="title" hasCustomPrompt="1"/>
          </p:nvPr>
        </p:nvSpPr>
        <p:spPr>
          <a:xfrm>
            <a:off x="588966" y="1628775"/>
            <a:ext cx="11012487" cy="4673600"/>
          </a:xfrm>
        </p:spPr>
        <p:txBody>
          <a:bodyPr anchor="t" anchorCtr="0"/>
          <a:lstStyle>
            <a:lvl1pPr>
              <a:defRPr sz="6400" b="0" baseline="0">
                <a:solidFill>
                  <a:schemeClr val="bg1"/>
                </a:solidFill>
              </a:defRPr>
            </a:lvl1pPr>
          </a:lstStyle>
          <a:p>
            <a:r>
              <a:rPr lang="en-GB" dirty="0"/>
              <a:t>Click to add title</a:t>
            </a:r>
          </a:p>
        </p:txBody>
      </p:sp>
    </p:spTree>
    <p:extLst>
      <p:ext uri="{BB962C8B-B14F-4D97-AF65-F5344CB8AC3E}">
        <p14:creationId xmlns:p14="http://schemas.microsoft.com/office/powerpoint/2010/main" val="35438843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dirty="0"/>
              <a:t>Click to add title</a:t>
            </a:r>
          </a:p>
        </p:txBody>
      </p:sp>
      <p:sp>
        <p:nvSpPr>
          <p:cNvPr id="3" name="Pladsholder til dato 2"/>
          <p:cNvSpPr>
            <a:spLocks noGrp="1"/>
          </p:cNvSpPr>
          <p:nvPr>
            <p:ph type="dt" sz="half" idx="10"/>
          </p:nvPr>
        </p:nvSpPr>
        <p:spPr/>
        <p:txBody>
          <a:bodyPr/>
          <a:lstStyle/>
          <a:p>
            <a:fld id="{63F3D152-D2BD-43FF-9B39-3177693EB010}" type="datetime1">
              <a:rPr lang="en-GB" smtClean="0"/>
              <a:t>02/06/2017</a:t>
            </a:fld>
            <a:endParaRPr lang="en-GB" dirty="0"/>
          </a:p>
        </p:txBody>
      </p:sp>
      <p:sp>
        <p:nvSpPr>
          <p:cNvPr id="4" name="Pladsholder til sidefod 3"/>
          <p:cNvSpPr>
            <a:spLocks noGrp="1"/>
          </p:cNvSpPr>
          <p:nvPr>
            <p:ph type="ftr" sz="quarter" idx="11"/>
          </p:nvPr>
        </p:nvSpPr>
        <p:spPr/>
        <p:txBody>
          <a:bodyPr/>
          <a:lstStyle/>
          <a:p>
            <a:endParaRPr lang="en-GB" dirty="0"/>
          </a:p>
        </p:txBody>
      </p:sp>
      <p:sp>
        <p:nvSpPr>
          <p:cNvPr id="5" name="Pladsholder til slidenummer 4"/>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76093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image small lef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defTabSz="914377" rtl="0" eaLnBrk="1" latinLnBrk="0" hangingPunct="1">
              <a:lnSpc>
                <a:spcPct val="90000"/>
              </a:lnSpc>
              <a:spcBef>
                <a:spcPts val="1000"/>
              </a:spcBef>
              <a:buFont typeface="Arial" panose="020B0604020202020204" pitchFamily="34" charset="0"/>
              <a:buNone/>
              <a:defRPr lang="da-DK" sz="3200" kern="1200" baseline="0" dirty="0">
                <a:solidFill>
                  <a:schemeClr val="bg1"/>
                </a:solidFill>
                <a:latin typeface="+mn-lt"/>
                <a:ea typeface="+mn-ea"/>
                <a:cs typeface="+mn-cs"/>
                <a:sym typeface="Wingdings" panose="05000000000000000000" pitchFamily="2" charset="2"/>
              </a:defRPr>
            </a:lvl1pPr>
          </a:lstStyle>
          <a:p>
            <a:r>
              <a:rPr lang="en-GB" dirty="0"/>
              <a:t> Click icon to insert image</a:t>
            </a:r>
          </a:p>
        </p:txBody>
      </p:sp>
      <p:sp>
        <p:nvSpPr>
          <p:cNvPr id="4" name="Pladsholder til dato 3"/>
          <p:cNvSpPr>
            <a:spLocks noGrp="1"/>
          </p:cNvSpPr>
          <p:nvPr>
            <p:ph type="dt" sz="half" idx="10"/>
          </p:nvPr>
        </p:nvSpPr>
        <p:spPr>
          <a:xfrm>
            <a:off x="10329111" y="-385200"/>
            <a:ext cx="814976" cy="176797"/>
          </a:xfrm>
        </p:spPr>
        <p:txBody>
          <a:bodyPr/>
          <a:lstStyle>
            <a:lvl1pPr>
              <a:defRPr sz="133">
                <a:solidFill>
                  <a:schemeClr val="bg1"/>
                </a:solidFill>
              </a:defRPr>
            </a:lvl1pPr>
          </a:lstStyle>
          <a:p>
            <a:fld id="{EA612452-9420-4860-8BE2-68A6A50F390E}" type="datetime1">
              <a:rPr lang="en-GB" smtClean="0"/>
              <a:t>02/06/2017</a:t>
            </a:fld>
            <a:endParaRPr lang="en-GB" dirty="0"/>
          </a:p>
        </p:txBody>
      </p:sp>
      <p:sp>
        <p:nvSpPr>
          <p:cNvPr id="5" name="Pladsholder til sidefod 4"/>
          <p:cNvSpPr>
            <a:spLocks noGrp="1"/>
          </p:cNvSpPr>
          <p:nvPr>
            <p:ph type="ftr" sz="quarter" idx="11"/>
          </p:nvPr>
        </p:nvSpPr>
        <p:spPr>
          <a:xfrm>
            <a:off x="3236496" y="-385200"/>
            <a:ext cx="6981163" cy="176797"/>
          </a:xfrm>
        </p:spPr>
        <p:txBody>
          <a:bodyPr/>
          <a:lstStyle>
            <a:lvl1pPr>
              <a:defRPr sz="133">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5" y="-385200"/>
            <a:ext cx="381759" cy="176797"/>
          </a:xfrm>
        </p:spPr>
        <p:txBody>
          <a:bodyPr/>
          <a:lstStyle>
            <a:lvl1pPr>
              <a:defRPr sz="133">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2"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US" smtClean="0"/>
              <a:t>Click to edit Master title style</a:t>
            </a:r>
            <a:endParaRPr lang="en-GB" dirty="0"/>
          </a:p>
        </p:txBody>
      </p:sp>
      <p:sp>
        <p:nvSpPr>
          <p:cNvPr id="26" name="Pladsholder til tekst 14"/>
          <p:cNvSpPr>
            <a:spLocks noGrp="1"/>
          </p:cNvSpPr>
          <p:nvPr>
            <p:ph type="body" sz="quarter" idx="13" hasCustomPrompt="1"/>
          </p:nvPr>
        </p:nvSpPr>
        <p:spPr>
          <a:xfrm>
            <a:off x="588964" y="4042705"/>
            <a:ext cx="4983163" cy="899766"/>
          </a:xfrm>
        </p:spPr>
        <p:txBody>
          <a:bodyPr rIns="0">
            <a:noAutofit/>
          </a:bodyPr>
          <a:lstStyle>
            <a:lvl1pPr marL="0" indent="0">
              <a:spcBef>
                <a:spcPts val="0"/>
              </a:spcBef>
              <a:buNone/>
              <a:defRPr sz="1800" baseline="0"/>
            </a:lvl1pPr>
          </a:lstStyle>
          <a:p>
            <a:pPr lvl="0"/>
            <a:r>
              <a:rPr lang="en-GB" dirty="0"/>
              <a:t>Name of speaker, UCPH unit, place and date</a:t>
            </a:r>
            <a:br>
              <a:rPr lang="en-GB" dirty="0"/>
            </a:br>
            <a:endParaRPr lang="en-GB" dirty="0"/>
          </a:p>
        </p:txBody>
      </p:sp>
      <p:sp>
        <p:nvSpPr>
          <p:cNvPr id="9" name="Titel 1"/>
          <p:cNvSpPr>
            <a:spLocks noGrp="1"/>
          </p:cNvSpPr>
          <p:nvPr>
            <p:ph type="body" sz="quarter" idx="15" hasCustomPrompt="1"/>
          </p:nvPr>
        </p:nvSpPr>
        <p:spPr>
          <a:xfrm>
            <a:off x="587378" y="2610945"/>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2967803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0391CFF0-9A20-4133-8B37-19DE66F899A5}" type="datetime1">
              <a:rPr lang="en-GB" smtClean="0"/>
              <a:t>02/06/2017</a:t>
            </a:fld>
            <a:endParaRPr lang="en-GB" dirty="0"/>
          </a:p>
        </p:txBody>
      </p:sp>
      <p:sp>
        <p:nvSpPr>
          <p:cNvPr id="3" name="Pladsholder til sidefod 2"/>
          <p:cNvSpPr>
            <a:spLocks noGrp="1"/>
          </p:cNvSpPr>
          <p:nvPr>
            <p:ph type="ftr" sz="quarter" idx="11"/>
          </p:nvPr>
        </p:nvSpPr>
        <p:spPr/>
        <p:txBody>
          <a:bodyPr/>
          <a:lstStyle/>
          <a:p>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631545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Tree>
    <p:extLst>
      <p:ext uri="{BB962C8B-B14F-4D97-AF65-F5344CB8AC3E}">
        <p14:creationId xmlns:p14="http://schemas.microsoft.com/office/powerpoint/2010/main" val="16108012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User guide">
    <p:spTree>
      <p:nvGrpSpPr>
        <p:cNvPr id="1" name=""/>
        <p:cNvGrpSpPr/>
        <p:nvPr/>
      </p:nvGrpSpPr>
      <p:grpSpPr>
        <a:xfrm>
          <a:off x="0" y="0"/>
          <a:ext cx="0" cy="0"/>
          <a:chOff x="0" y="0"/>
          <a:chExt cx="0" cy="0"/>
        </a:xfrm>
      </p:grpSpPr>
      <p:sp>
        <p:nvSpPr>
          <p:cNvPr id="18" name="Title 1"/>
          <p:cNvSpPr txBox="1">
            <a:spLocks/>
          </p:cNvSpPr>
          <p:nvPr userDrawn="1"/>
        </p:nvSpPr>
        <p:spPr>
          <a:xfrm>
            <a:off x="588966" y="613653"/>
            <a:ext cx="11012487" cy="879921"/>
          </a:xfrm>
          <a:prstGeom prst="rect">
            <a:avLst/>
          </a:prstGeom>
        </p:spPr>
        <p:txBody>
          <a:bodyPr vert="horz" lIns="0" tIns="0" rIns="0" bIns="0" rtlCol="0" anchor="t" anchorCtr="0">
            <a:noAutofit/>
          </a:bodyPr>
          <a:lstStyle>
            <a:lvl1pPr>
              <a:lnSpc>
                <a:spcPct val="100000"/>
              </a:lnSpc>
              <a:spcBef>
                <a:spcPct val="0"/>
              </a:spcBef>
              <a:buNone/>
              <a:defRPr sz="3200">
                <a:solidFill>
                  <a:schemeClr val="bg1"/>
                </a:solidFill>
                <a:latin typeface="+mj-lt"/>
                <a:ea typeface="+mj-ea"/>
                <a:cs typeface="+mj-cs"/>
              </a:defRPr>
            </a:lvl1pPr>
          </a:lstStyle>
          <a:p>
            <a:pPr lvl="0"/>
            <a:r>
              <a:rPr lang="en-GB" sz="3000" dirty="0">
                <a:solidFill>
                  <a:schemeClr val="tx1"/>
                </a:solidFill>
              </a:rPr>
              <a:t>User guide </a:t>
            </a:r>
            <a:r>
              <a:rPr lang="en-GB" sz="1800" dirty="0">
                <a:solidFill>
                  <a:schemeClr val="tx1"/>
                </a:solidFill>
              </a:rPr>
              <a:t>– delete before use</a:t>
            </a:r>
          </a:p>
        </p:txBody>
      </p:sp>
      <p:sp>
        <p:nvSpPr>
          <p:cNvPr id="46" name="Text Box 48"/>
          <p:cNvSpPr txBox="1">
            <a:spLocks noChangeArrowheads="1"/>
          </p:cNvSpPr>
          <p:nvPr userDrawn="1"/>
        </p:nvSpPr>
        <p:spPr bwMode="auto">
          <a:xfrm>
            <a:off x="587377" y="1640497"/>
            <a:ext cx="1750291" cy="387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smtClean="0">
                <a:solidFill>
                  <a:schemeClr val="tx1"/>
                </a:solidFill>
                <a:latin typeface="+mn-lt"/>
                <a:cs typeface="Arial" panose="020B0604020202020204" pitchFamily="34" charset="0"/>
              </a:rPr>
              <a:t>UCPH PowerPoint templates</a:t>
            </a:r>
            <a:br>
              <a:rPr lang="en-GB" sz="1000" b="1" noProof="1" smtClean="0">
                <a:solidFill>
                  <a:schemeClr val="tx1"/>
                </a:solidFill>
                <a:latin typeface="+mn-lt"/>
                <a:cs typeface="Arial" panose="020B0604020202020204" pitchFamily="34" charset="0"/>
              </a:rPr>
            </a:br>
            <a:r>
              <a:rPr lang="en-GB" sz="800" dirty="0" smtClean="0">
                <a:effectLst/>
                <a:latin typeface="+mj-lt"/>
                <a:ea typeface="Calibri" panose="020F0502020204030204" pitchFamily="34" charset="0"/>
                <a:cs typeface="Times New Roman" panose="02020603050405020304" pitchFamily="18" charset="0"/>
              </a:rPr>
              <a:t>When you open PowerPoint on your UCPH computer, </a:t>
            </a:r>
            <a:r>
              <a:rPr lang="en-GB" sz="800" kern="1200" dirty="0" smtClean="0">
                <a:solidFill>
                  <a:schemeClr val="tx1"/>
                </a:solidFill>
                <a:effectLst/>
                <a:latin typeface="Arial" charset="0"/>
                <a:ea typeface="Calibri" panose="020F0502020204030204" pitchFamily="34" charset="0"/>
                <a:cs typeface="Times New Roman" panose="02020603050405020304" pitchFamily="18" charset="0"/>
              </a:rPr>
              <a:t>PowerPoint opens </a:t>
            </a:r>
            <a:r>
              <a:rPr lang="en-GB" sz="800" dirty="0" smtClean="0">
                <a:effectLst/>
                <a:latin typeface="+mj-lt"/>
                <a:ea typeface="Calibri" panose="020F0502020204030204" pitchFamily="34" charset="0"/>
                <a:cs typeface="Times New Roman" panose="02020603050405020304" pitchFamily="18" charset="0"/>
              </a:rPr>
              <a:t>a template in 4:3 format with an English UCPH logo.</a:t>
            </a:r>
          </a:p>
          <a:p>
            <a:pPr eaLnBrk="1" hangingPunct="1">
              <a:spcAft>
                <a:spcPts val="600"/>
              </a:spcAft>
              <a:defRPr/>
            </a:pPr>
            <a:r>
              <a:rPr lang="en-GB" sz="800" dirty="0" smtClean="0">
                <a:effectLst/>
                <a:latin typeface="+mj-lt"/>
                <a:ea typeface="Calibri" panose="020F0502020204030204" pitchFamily="34" charset="0"/>
                <a:cs typeface="Times New Roman" panose="02020603050405020304" pitchFamily="18" charset="0"/>
              </a:rPr>
              <a:t>When you click on the UCPH tab in the toolbar, click "Select Template" to choose between templates</a:t>
            </a:r>
          </a:p>
          <a:p>
            <a:pPr marL="88898" indent="-88898" eaLnBrk="1" hangingPunct="1">
              <a:spcAft>
                <a:spcPts val="600"/>
              </a:spcAft>
              <a:buFont typeface="Arial" panose="020B0604020202020204" pitchFamily="34" charset="0"/>
              <a:buChar char="•"/>
              <a:defRPr/>
            </a:pPr>
            <a:r>
              <a:rPr lang="en-GB" sz="800" dirty="0" smtClean="0">
                <a:effectLst/>
                <a:latin typeface="+mj-lt"/>
                <a:ea typeface="Calibri" panose="020F0502020204030204" pitchFamily="34" charset="0"/>
                <a:cs typeface="Times New Roman" panose="02020603050405020304" pitchFamily="18" charset="0"/>
              </a:rPr>
              <a:t>in Danish and English </a:t>
            </a:r>
          </a:p>
          <a:p>
            <a:pPr marL="88898" indent="-88898" eaLnBrk="1" hangingPunct="1">
              <a:spcAft>
                <a:spcPts val="600"/>
              </a:spcAft>
              <a:buFont typeface="Arial" panose="020B0604020202020204" pitchFamily="34" charset="0"/>
              <a:buChar char="•"/>
              <a:defRPr/>
            </a:pPr>
            <a:r>
              <a:rPr lang="en-GB" sz="800" dirty="0" smtClean="0">
                <a:effectLst/>
                <a:latin typeface="+mj-lt"/>
                <a:ea typeface="Calibri" panose="020F0502020204030204" pitchFamily="34" charset="0"/>
                <a:cs typeface="Times New Roman" panose="02020603050405020304" pitchFamily="18" charset="0"/>
              </a:rPr>
              <a:t>in 4:3 and 16:9 formats</a:t>
            </a:r>
          </a:p>
          <a:p>
            <a:pPr marL="88898" indent="-88898" eaLnBrk="1" hangingPunct="1">
              <a:spcAft>
                <a:spcPts val="600"/>
              </a:spcAft>
              <a:buFont typeface="Arial" panose="020B0604020202020204" pitchFamily="34" charset="0"/>
              <a:buChar char="•"/>
              <a:defRPr/>
            </a:pPr>
            <a:r>
              <a:rPr lang="en-GB" sz="800" dirty="0" smtClean="0">
                <a:effectLst/>
                <a:latin typeface="+mj-lt"/>
                <a:ea typeface="Calibri" panose="020F0502020204030204" pitchFamily="34" charset="0"/>
                <a:cs typeface="Times New Roman" panose="02020603050405020304" pitchFamily="18" charset="0"/>
              </a:rPr>
              <a:t>in "full" or "empty" versions (in the full version there is an example of each slide type in the left-hand window)</a:t>
            </a:r>
          </a:p>
          <a:p>
            <a:pPr marL="88898" indent="-88898" eaLnBrk="1" hangingPunct="1">
              <a:spcAft>
                <a:spcPts val="600"/>
              </a:spcAft>
              <a:buFont typeface="Arial" panose="020B0604020202020204" pitchFamily="34" charset="0"/>
              <a:buChar char="•"/>
              <a:defRPr/>
            </a:pPr>
            <a:r>
              <a:rPr lang="en-GB" sz="800" dirty="0" smtClean="0">
                <a:effectLst/>
                <a:latin typeface="+mj-lt"/>
                <a:ea typeface="Calibri" panose="020F0502020204030204" pitchFamily="34" charset="0"/>
                <a:cs typeface="Times New Roman" panose="02020603050405020304" pitchFamily="18" charset="0"/>
              </a:rPr>
              <a:t>as well as an example slide with text in English.</a:t>
            </a:r>
          </a:p>
          <a:p>
            <a:pPr>
              <a:lnSpc>
                <a:spcPct val="115000"/>
              </a:lnSpc>
              <a:spcAft>
                <a:spcPts val="1000"/>
              </a:spcAft>
            </a:pPr>
            <a:r>
              <a:rPr lang="en-GB" sz="800" dirty="0" smtClean="0">
                <a:effectLst/>
                <a:latin typeface="+mj-lt"/>
                <a:ea typeface="Calibri" panose="020F0502020204030204" pitchFamily="34" charset="0"/>
                <a:cs typeface="Times New Roman" panose="02020603050405020304" pitchFamily="18" charset="0"/>
              </a:rPr>
              <a:t>If you use a 'full' version, you must delete the slides you do not want to use.</a:t>
            </a:r>
            <a:br>
              <a:rPr lang="en-GB" sz="800" dirty="0" smtClean="0">
                <a:effectLst/>
                <a:latin typeface="+mj-lt"/>
                <a:ea typeface="Calibri" panose="020F0502020204030204" pitchFamily="34" charset="0"/>
                <a:cs typeface="Times New Roman" panose="02020603050405020304" pitchFamily="18" charset="0"/>
              </a:rPr>
            </a:br>
            <a:r>
              <a:rPr lang="en-GB" sz="800" dirty="0" smtClean="0">
                <a:effectLst/>
                <a:latin typeface="+mj-lt"/>
                <a:ea typeface="Calibri" panose="020F0502020204030204" pitchFamily="34" charset="0"/>
                <a:cs typeface="Times New Roman" panose="02020603050405020304" pitchFamily="18" charset="0"/>
              </a:rPr>
              <a:t/>
            </a:r>
            <a:br>
              <a:rPr lang="en-GB" sz="800" dirty="0" smtClean="0">
                <a:effectLst/>
                <a:latin typeface="+mj-lt"/>
                <a:ea typeface="Calibri" panose="020F0502020204030204" pitchFamily="34" charset="0"/>
                <a:cs typeface="Times New Roman" panose="02020603050405020304" pitchFamily="18" charset="0"/>
              </a:rPr>
            </a:br>
            <a:r>
              <a:rPr lang="en-GB" sz="800" dirty="0" smtClean="0">
                <a:effectLst/>
                <a:latin typeface="+mj-lt"/>
                <a:ea typeface="Calibri" panose="020F0502020204030204" pitchFamily="34" charset="0"/>
                <a:cs typeface="Times New Roman" panose="02020603050405020304" pitchFamily="18" charset="0"/>
              </a:rPr>
              <a:t>Mac users and others can download PowerPoint templates at</a:t>
            </a:r>
          </a:p>
          <a:p>
            <a:pPr>
              <a:lnSpc>
                <a:spcPct val="115000"/>
              </a:lnSpc>
              <a:spcAft>
                <a:spcPts val="1000"/>
              </a:spcAft>
            </a:pPr>
            <a:r>
              <a:rPr lang="en-GB" sz="800" dirty="0" smtClean="0">
                <a:solidFill>
                  <a:schemeClr val="accent4"/>
                </a:solidFill>
                <a:effectLst/>
                <a:latin typeface="+mj-lt"/>
                <a:ea typeface="Calibri" panose="020F0502020204030204" pitchFamily="34" charset="0"/>
                <a:cs typeface="Times New Roman" panose="02020603050405020304" pitchFamily="18" charset="0"/>
                <a:hlinkClick r:id="rId2"/>
              </a:rPr>
              <a:t>www.designguide.ku.dk/ku/skabeloner/powerpoint/praesentationer/</a:t>
            </a:r>
            <a:endParaRPr lang="en-GB" sz="800" dirty="0">
              <a:solidFill>
                <a:schemeClr val="accent4"/>
              </a:solidFill>
              <a:effectLst/>
              <a:latin typeface="+mj-lt"/>
              <a:ea typeface="Calibri" panose="020F0502020204030204" pitchFamily="34" charset="0"/>
              <a:cs typeface="Times New Roman" panose="02020603050405020304" pitchFamily="18" charset="0"/>
            </a:endParaRPr>
          </a:p>
        </p:txBody>
      </p:sp>
      <p:sp>
        <p:nvSpPr>
          <p:cNvPr id="47" name="Text Box 48"/>
          <p:cNvSpPr txBox="1">
            <a:spLocks noChangeArrowheads="1"/>
          </p:cNvSpPr>
          <p:nvPr userDrawn="1"/>
        </p:nvSpPr>
        <p:spPr bwMode="auto">
          <a:xfrm>
            <a:off x="2570386" y="3966229"/>
            <a:ext cx="1755548" cy="176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smtClean="0">
                <a:solidFill>
                  <a:schemeClr val="tx1"/>
                </a:solidFill>
                <a:latin typeface="+mj-lt"/>
                <a:cs typeface="Arial" panose="020B0604020202020204" pitchFamily="34" charset="0"/>
              </a:rPr>
              <a:t>Insert your unit name (e.g. your department), page numbers and the date</a:t>
            </a:r>
            <a:br>
              <a:rPr lang="en-GB" sz="1000" b="1" noProof="1" smtClean="0">
                <a:solidFill>
                  <a:schemeClr val="tx1"/>
                </a:solidFill>
                <a:latin typeface="+mj-lt"/>
                <a:cs typeface="Arial" panose="020B0604020202020204" pitchFamily="34" charset="0"/>
              </a:rPr>
            </a:br>
            <a:r>
              <a:rPr lang="en-GB" sz="800" b="1" dirty="0" smtClean="0">
                <a:effectLst/>
                <a:latin typeface="+mj-lt"/>
                <a:ea typeface="Calibri" panose="020F0502020204030204" pitchFamily="34" charset="0"/>
                <a:cs typeface="Times New Roman" panose="02020603050405020304" pitchFamily="18" charset="0"/>
              </a:rPr>
              <a:t>1. </a:t>
            </a:r>
            <a:r>
              <a:rPr lang="en-GB" sz="800" dirty="0" smtClean="0">
                <a:effectLst/>
                <a:latin typeface="+mj-lt"/>
                <a:ea typeface="Calibri" panose="020F0502020204030204" pitchFamily="34" charset="0"/>
                <a:cs typeface="Times New Roman" panose="02020603050405020304" pitchFamily="18" charset="0"/>
              </a:rPr>
              <a:t>Click on </a:t>
            </a:r>
            <a:r>
              <a:rPr lang="en-GB" sz="800" b="1" dirty="0" smtClean="0">
                <a:effectLst/>
                <a:latin typeface="+mj-lt"/>
                <a:ea typeface="Calibri" panose="020F0502020204030204" pitchFamily="34" charset="0"/>
                <a:cs typeface="Times New Roman" panose="02020603050405020304" pitchFamily="18" charset="0"/>
              </a:rPr>
              <a:t>Insert</a:t>
            </a:r>
            <a:r>
              <a:rPr lang="en-GB" sz="800" dirty="0" smtClean="0">
                <a:effectLst/>
                <a:latin typeface="+mj-lt"/>
                <a:ea typeface="Calibri" panose="020F0502020204030204" pitchFamily="34" charset="0"/>
                <a:cs typeface="Times New Roman" panose="02020603050405020304" pitchFamily="18" charset="0"/>
              </a:rPr>
              <a:t> in the top menu</a:t>
            </a:r>
          </a:p>
          <a:p>
            <a:pPr>
              <a:lnSpc>
                <a:spcPct val="90000"/>
              </a:lnSpc>
              <a:spcAft>
                <a:spcPts val="1000"/>
              </a:spcAft>
            </a:pPr>
            <a:r>
              <a:rPr lang="en-GB" sz="800" b="1" dirty="0" smtClean="0">
                <a:effectLst/>
                <a:latin typeface="+mj-lt"/>
                <a:ea typeface="Calibri" panose="020F0502020204030204" pitchFamily="34" charset="0"/>
                <a:cs typeface="Times New Roman" panose="02020603050405020304" pitchFamily="18" charset="0"/>
              </a:rPr>
              <a:t>2. </a:t>
            </a:r>
            <a:r>
              <a:rPr lang="en-GB" sz="800" dirty="0" smtClean="0">
                <a:effectLst/>
                <a:latin typeface="+mj-lt"/>
                <a:ea typeface="Calibri" panose="020F0502020204030204" pitchFamily="34" charset="0"/>
                <a:cs typeface="Times New Roman" panose="02020603050405020304" pitchFamily="18" charset="0"/>
              </a:rPr>
              <a:t>Select </a:t>
            </a:r>
            <a:r>
              <a:rPr lang="en-GB" sz="800" b="1" dirty="0" smtClean="0">
                <a:effectLst/>
                <a:latin typeface="+mj-lt"/>
                <a:ea typeface="Calibri" panose="020F0502020204030204" pitchFamily="34" charset="0"/>
                <a:cs typeface="Times New Roman" panose="02020603050405020304" pitchFamily="18" charset="0"/>
              </a:rPr>
              <a:t>Header and Footer</a:t>
            </a:r>
          </a:p>
          <a:p>
            <a:pPr>
              <a:lnSpc>
                <a:spcPct val="90000"/>
              </a:lnSpc>
              <a:spcAft>
                <a:spcPts val="1000"/>
              </a:spcAft>
            </a:pPr>
            <a:r>
              <a:rPr lang="en-GB" sz="800" b="1" dirty="0" smtClean="0">
                <a:effectLst/>
                <a:latin typeface="+mj-lt"/>
                <a:ea typeface="Calibri" panose="020F0502020204030204" pitchFamily="34" charset="0"/>
                <a:cs typeface="Times New Roman" panose="02020603050405020304" pitchFamily="18" charset="0"/>
              </a:rPr>
              <a:t>3. </a:t>
            </a:r>
            <a:r>
              <a:rPr lang="en-GB" sz="800" dirty="0" smtClean="0">
                <a:effectLst/>
                <a:latin typeface="+mj-lt"/>
                <a:ea typeface="Calibri" panose="020F0502020204030204" pitchFamily="34" charset="0"/>
                <a:cs typeface="Times New Roman" panose="02020603050405020304" pitchFamily="18" charset="0"/>
              </a:rPr>
              <a:t>Fill in the fields</a:t>
            </a:r>
          </a:p>
          <a:p>
            <a:pPr>
              <a:lnSpc>
                <a:spcPct val="90000"/>
              </a:lnSpc>
              <a:spcAft>
                <a:spcPts val="1000"/>
              </a:spcAft>
            </a:pPr>
            <a:r>
              <a:rPr lang="en-GB" sz="800" b="1" dirty="0" smtClean="0">
                <a:effectLst/>
                <a:latin typeface="+mj-lt"/>
                <a:ea typeface="Calibri" panose="020F0502020204030204" pitchFamily="34" charset="0"/>
                <a:cs typeface="Times New Roman" panose="02020603050405020304" pitchFamily="18" charset="0"/>
              </a:rPr>
              <a:t>4. </a:t>
            </a:r>
            <a:r>
              <a:rPr lang="en-GB" sz="800" dirty="0" smtClean="0">
                <a:effectLst/>
                <a:latin typeface="+mj-lt"/>
                <a:ea typeface="Calibri" panose="020F0502020204030204" pitchFamily="34" charset="0"/>
                <a:cs typeface="Times New Roman" panose="02020603050405020304" pitchFamily="18" charset="0"/>
              </a:rPr>
              <a:t>Select </a:t>
            </a:r>
            <a:r>
              <a:rPr lang="en-GB" sz="800" b="1" dirty="0" smtClean="0">
                <a:effectLst/>
                <a:latin typeface="+mj-lt"/>
                <a:ea typeface="Calibri" panose="020F0502020204030204" pitchFamily="34" charset="0"/>
                <a:cs typeface="Times New Roman" panose="02020603050405020304" pitchFamily="18" charset="0"/>
              </a:rPr>
              <a:t>Apply</a:t>
            </a:r>
            <a:r>
              <a:rPr lang="en-GB" sz="800" dirty="0" smtClean="0">
                <a:effectLst/>
                <a:latin typeface="+mj-lt"/>
                <a:ea typeface="Calibri" panose="020F0502020204030204" pitchFamily="34" charset="0"/>
                <a:cs typeface="Times New Roman" panose="02020603050405020304" pitchFamily="18" charset="0"/>
              </a:rPr>
              <a:t> </a:t>
            </a:r>
            <a:r>
              <a:rPr lang="en-GB" sz="800" b="1" dirty="0" smtClean="0">
                <a:effectLst/>
                <a:latin typeface="+mj-lt"/>
                <a:ea typeface="Calibri" panose="020F0502020204030204" pitchFamily="34" charset="0"/>
                <a:cs typeface="Times New Roman" panose="02020603050405020304" pitchFamily="18" charset="0"/>
              </a:rPr>
              <a:t>to all </a:t>
            </a:r>
            <a:r>
              <a:rPr lang="en-GB" sz="800" dirty="0" smtClean="0">
                <a:effectLst/>
                <a:latin typeface="+mj-lt"/>
                <a:ea typeface="Calibri" panose="020F0502020204030204" pitchFamily="34" charset="0"/>
                <a:cs typeface="Times New Roman" panose="02020603050405020304" pitchFamily="18" charset="0"/>
              </a:rPr>
              <a:t>or </a:t>
            </a:r>
            <a:r>
              <a:rPr lang="en-GB" sz="800" b="1" dirty="0" smtClean="0">
                <a:effectLst/>
                <a:latin typeface="+mj-lt"/>
                <a:ea typeface="Calibri" panose="020F0502020204030204" pitchFamily="34" charset="0"/>
                <a:cs typeface="Times New Roman" panose="02020603050405020304" pitchFamily="18" charset="0"/>
              </a:rPr>
              <a:t>Apply</a:t>
            </a:r>
            <a:r>
              <a:rPr lang="en-GB" sz="800" dirty="0" smtClean="0">
                <a:effectLst/>
                <a:latin typeface="+mj-lt"/>
                <a:ea typeface="Calibri" panose="020F0502020204030204" pitchFamily="34" charset="0"/>
                <a:cs typeface="Times New Roman" panose="02020603050405020304" pitchFamily="18" charset="0"/>
              </a:rPr>
              <a:t> if it is only to be used on a single slide</a:t>
            </a:r>
          </a:p>
          <a:p>
            <a:pPr>
              <a:lnSpc>
                <a:spcPct val="90000"/>
              </a:lnSpc>
              <a:spcAft>
                <a:spcPts val="1000"/>
              </a:spcAft>
            </a:pPr>
            <a:r>
              <a:rPr lang="en-GB" sz="800" dirty="0" smtClean="0">
                <a:effectLst/>
                <a:latin typeface="+mj-lt"/>
                <a:ea typeface="Calibri" panose="020F0502020204030204" pitchFamily="34" charset="0"/>
                <a:cs typeface="Times New Roman" panose="02020603050405020304" pitchFamily="18" charset="0"/>
              </a:rPr>
              <a:t>The information goes on the right-hand side of the page in the grey top bar.</a:t>
            </a:r>
            <a:endParaRPr lang="en-GB" sz="800" dirty="0">
              <a:effectLst/>
              <a:latin typeface="+mj-lt"/>
              <a:ea typeface="Calibri" panose="020F0502020204030204" pitchFamily="34" charset="0"/>
              <a:cs typeface="Times New Roman" panose="02020603050405020304" pitchFamily="18" charset="0"/>
            </a:endParaRPr>
          </a:p>
        </p:txBody>
      </p:sp>
      <p:sp>
        <p:nvSpPr>
          <p:cNvPr id="48" name="Text Box 48"/>
          <p:cNvSpPr txBox="1">
            <a:spLocks noChangeArrowheads="1"/>
          </p:cNvSpPr>
          <p:nvPr userDrawn="1"/>
        </p:nvSpPr>
        <p:spPr bwMode="auto">
          <a:xfrm>
            <a:off x="587375" y="5688884"/>
            <a:ext cx="189959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smtClean="0">
                <a:solidFill>
                  <a:schemeClr val="tx1"/>
                </a:solidFill>
                <a:latin typeface="+mn-lt"/>
                <a:cs typeface="Arial" panose="020B0604020202020204" pitchFamily="34" charset="0"/>
              </a:rPr>
              <a:t>Create a new slide (2010 + 2013 and 2016 version) </a:t>
            </a:r>
            <a:br>
              <a:rPr lang="en-GB" sz="1000" b="1" noProof="1" smtClean="0">
                <a:solidFill>
                  <a:schemeClr val="tx1"/>
                </a:solidFill>
                <a:latin typeface="+mn-lt"/>
                <a:cs typeface="Arial" panose="020B0604020202020204" pitchFamily="34" charset="0"/>
              </a:rPr>
            </a:br>
            <a:r>
              <a:rPr lang="en-GB" altLang="da-DK" sz="800" b="1" noProof="1" smtClean="0">
                <a:solidFill>
                  <a:schemeClr val="tx1"/>
                </a:solidFill>
                <a:latin typeface="+mn-lt"/>
                <a:cs typeface="Arial" panose="020B0604020202020204" pitchFamily="34" charset="0"/>
              </a:rPr>
              <a:t>1. </a:t>
            </a:r>
            <a:r>
              <a:rPr lang="en-GB" altLang="da-DK" sz="800" b="0" noProof="1" smtClean="0">
                <a:solidFill>
                  <a:schemeClr val="tx1"/>
                </a:solidFill>
                <a:latin typeface="+mn-lt"/>
                <a:cs typeface="Arial" panose="020B0604020202020204" pitchFamily="34" charset="0"/>
              </a:rPr>
              <a:t>Click on </a:t>
            </a:r>
            <a:r>
              <a:rPr lang="en-GB" altLang="da-DK" sz="800" b="1" noProof="1" smtClean="0">
                <a:solidFill>
                  <a:schemeClr val="tx1"/>
                </a:solidFill>
                <a:latin typeface="+mn-lt"/>
                <a:cs typeface="Arial" panose="020B0604020202020204" pitchFamily="34" charset="0"/>
              </a:rPr>
              <a:t>Home</a:t>
            </a:r>
            <a:endParaRPr lang="en-GB" altLang="da-DK" sz="800" b="1" noProof="1">
              <a:solidFill>
                <a:schemeClr val="tx1"/>
              </a:solidFill>
              <a:latin typeface="+mn-lt"/>
              <a:cs typeface="Arial" panose="020B0604020202020204" pitchFamily="34" charset="0"/>
            </a:endParaRPr>
          </a:p>
        </p:txBody>
      </p:sp>
      <p:pic>
        <p:nvPicPr>
          <p:cNvPr id="49" name="Billede 40"/>
          <p:cNvPicPr>
            <a:picLocks noChangeAspect="1"/>
          </p:cNvPicPr>
          <p:nvPr userDrawn="1"/>
        </p:nvPicPr>
        <p:blipFill rotWithShape="1">
          <a:blip r:embed="rId3"/>
          <a:srcRect l="36944" r="2272" b="69429"/>
          <a:stretch/>
        </p:blipFill>
        <p:spPr>
          <a:xfrm>
            <a:off x="4157637" y="2896660"/>
            <a:ext cx="395416" cy="126627"/>
          </a:xfrm>
          <a:prstGeom prst="rect">
            <a:avLst/>
          </a:prstGeom>
        </p:spPr>
      </p:pic>
      <p:sp>
        <p:nvSpPr>
          <p:cNvPr id="50" name="Text Box 48"/>
          <p:cNvSpPr txBox="1">
            <a:spLocks noChangeArrowheads="1"/>
          </p:cNvSpPr>
          <p:nvPr userDrawn="1"/>
        </p:nvSpPr>
        <p:spPr bwMode="auto">
          <a:xfrm>
            <a:off x="2570386" y="2582330"/>
            <a:ext cx="162424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smtClean="0">
                <a:solidFill>
                  <a:schemeClr val="tx1"/>
                </a:solidFill>
                <a:latin typeface="+mn-lt"/>
                <a:cs typeface="Arial" panose="020B0604020202020204" pitchFamily="34" charset="0"/>
              </a:rPr>
              <a:t>Replace slide type</a:t>
            </a:r>
            <a:br>
              <a:rPr lang="en-GB" sz="1000" b="1" noProof="1" smtClean="0">
                <a:solidFill>
                  <a:schemeClr val="tx1"/>
                </a:solidFill>
                <a:latin typeface="+mn-lt"/>
                <a:cs typeface="Arial" panose="020B0604020202020204" pitchFamily="34" charset="0"/>
              </a:rPr>
            </a:br>
            <a:r>
              <a:rPr lang="en-GB" altLang="da-DK" sz="800" b="1" noProof="1" smtClean="0">
                <a:solidFill>
                  <a:schemeClr val="tx1"/>
                </a:solidFill>
                <a:latin typeface="+mn-lt"/>
                <a:cs typeface="Arial" panose="020B0604020202020204" pitchFamily="34" charset="0"/>
              </a:rPr>
              <a:t>1. </a:t>
            </a:r>
            <a:r>
              <a:rPr lang="en-GB" altLang="da-DK" sz="800" noProof="1" smtClean="0">
                <a:solidFill>
                  <a:schemeClr val="tx1"/>
                </a:solidFill>
                <a:latin typeface="+mn-lt"/>
                <a:cs typeface="Arial" panose="020B0604020202020204" pitchFamily="34" charset="0"/>
              </a:rPr>
              <a:t>Click on </a:t>
            </a:r>
            <a:r>
              <a:rPr lang="en-GB" altLang="da-DK" sz="800" b="1" noProof="1" smtClean="0">
                <a:solidFill>
                  <a:schemeClr val="tx1"/>
                </a:solidFill>
                <a:latin typeface="+mn-lt"/>
                <a:cs typeface="Arial" panose="020B0604020202020204" pitchFamily="34" charset="0"/>
              </a:rPr>
              <a:t>Home</a:t>
            </a:r>
          </a:p>
          <a:p>
            <a:pPr eaLnBrk="1" hangingPunct="1">
              <a:spcAft>
                <a:spcPts val="600"/>
              </a:spcAft>
              <a:defRPr/>
            </a:pPr>
            <a:r>
              <a:rPr lang="en-GB" altLang="da-DK" sz="800" b="1" noProof="1" smtClean="0">
                <a:solidFill>
                  <a:schemeClr val="tx1"/>
                </a:solidFill>
                <a:latin typeface="+mn-lt"/>
                <a:cs typeface="Arial" panose="020B0604020202020204" pitchFamily="34" charset="0"/>
              </a:rPr>
              <a:t>2.</a:t>
            </a:r>
            <a:r>
              <a:rPr lang="en-GB" altLang="da-DK" sz="800" b="1" baseline="0" noProof="1" smtClean="0">
                <a:solidFill>
                  <a:schemeClr val="tx1"/>
                </a:solidFill>
                <a:latin typeface="+mn-lt"/>
                <a:cs typeface="Arial" panose="020B0604020202020204" pitchFamily="34" charset="0"/>
              </a:rPr>
              <a:t> </a:t>
            </a:r>
            <a:r>
              <a:rPr lang="en-GB" altLang="da-DK" sz="800" baseline="0" noProof="1" smtClean="0">
                <a:solidFill>
                  <a:schemeClr val="tx1"/>
                </a:solidFill>
                <a:latin typeface="+mn-lt"/>
                <a:cs typeface="Arial" panose="020B0604020202020204" pitchFamily="34" charset="0"/>
              </a:rPr>
              <a:t>Select </a:t>
            </a:r>
            <a:r>
              <a:rPr lang="en-GB" altLang="da-DK" sz="800" b="1" baseline="0" noProof="1" smtClean="0">
                <a:solidFill>
                  <a:schemeClr val="tx1"/>
                </a:solidFill>
                <a:latin typeface="+mn-lt"/>
                <a:cs typeface="Arial" panose="020B0604020202020204" pitchFamily="34" charset="0"/>
              </a:rPr>
              <a:t>Layout</a:t>
            </a:r>
            <a:r>
              <a:rPr lang="en-GB" altLang="da-DK" sz="800" baseline="0" noProof="1" smtClean="0">
                <a:solidFill>
                  <a:schemeClr val="tx1"/>
                </a:solidFill>
                <a:latin typeface="+mn-lt"/>
                <a:cs typeface="Arial" panose="020B0604020202020204" pitchFamily="34" charset="0"/>
              </a:rPr>
              <a:t> to change the layout of your current slide.</a:t>
            </a:r>
            <a:endParaRPr lang="en-GB" altLang="da-DK" sz="800" baseline="0" noProof="1">
              <a:solidFill>
                <a:schemeClr val="tx1"/>
              </a:solidFill>
              <a:latin typeface="+mn-lt"/>
              <a:cs typeface="Arial" panose="020B0604020202020204" pitchFamily="34" charset="0"/>
            </a:endParaRPr>
          </a:p>
        </p:txBody>
      </p:sp>
      <p:sp>
        <p:nvSpPr>
          <p:cNvPr id="51" name="Text Box 48"/>
          <p:cNvSpPr txBox="1">
            <a:spLocks noChangeArrowheads="1"/>
          </p:cNvSpPr>
          <p:nvPr userDrawn="1"/>
        </p:nvSpPr>
        <p:spPr bwMode="auto">
          <a:xfrm>
            <a:off x="2570384" y="3315092"/>
            <a:ext cx="1634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smtClean="0">
                <a:solidFill>
                  <a:schemeClr val="tx1"/>
                </a:solidFill>
                <a:latin typeface="+mn-lt"/>
                <a:cs typeface="Arial" panose="020B0604020202020204" pitchFamily="34" charset="0"/>
              </a:rPr>
              <a:t>Font</a:t>
            </a:r>
            <a:br>
              <a:rPr lang="en-GB" sz="1000" b="1" noProof="1" smtClean="0">
                <a:solidFill>
                  <a:schemeClr val="tx1"/>
                </a:solidFill>
                <a:latin typeface="+mn-lt"/>
                <a:cs typeface="Arial" panose="020B0604020202020204" pitchFamily="34" charset="0"/>
              </a:rPr>
            </a:br>
            <a:r>
              <a:rPr lang="en-GB" altLang="da-DK" sz="800" b="0" noProof="1" smtClean="0">
                <a:solidFill>
                  <a:schemeClr val="tx1"/>
                </a:solidFill>
                <a:latin typeface="+mn-lt"/>
                <a:cs typeface="Arial" panose="020B0604020202020204" pitchFamily="34" charset="0"/>
              </a:rPr>
              <a:t>UCPH uses the font Microsoft New Tai Lue in PowerPoint.</a:t>
            </a:r>
            <a:endParaRPr lang="en-GB" altLang="da-DK" sz="800" b="0" baseline="0" noProof="1">
              <a:solidFill>
                <a:schemeClr val="tx1"/>
              </a:solidFill>
              <a:latin typeface="+mn-lt"/>
              <a:cs typeface="Arial" panose="020B0604020202020204" pitchFamily="34" charset="0"/>
            </a:endParaRPr>
          </a:p>
        </p:txBody>
      </p:sp>
      <p:sp>
        <p:nvSpPr>
          <p:cNvPr id="52" name="Text Box 48"/>
          <p:cNvSpPr txBox="1">
            <a:spLocks noChangeArrowheads="1"/>
          </p:cNvSpPr>
          <p:nvPr userDrawn="1"/>
        </p:nvSpPr>
        <p:spPr bwMode="auto">
          <a:xfrm>
            <a:off x="4739115" y="1627126"/>
            <a:ext cx="1634624" cy="2262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smtClean="0">
                <a:solidFill>
                  <a:schemeClr val="tx1"/>
                </a:solidFill>
                <a:latin typeface="+mj-lt"/>
                <a:cs typeface="Arial" panose="020B0604020202020204" pitchFamily="34" charset="0"/>
              </a:rPr>
              <a:t>Gridliness and Guides</a:t>
            </a:r>
            <a:br>
              <a:rPr lang="en-GB" sz="1000" b="1" noProof="1" smtClean="0">
                <a:solidFill>
                  <a:schemeClr val="tx1"/>
                </a:solidFill>
                <a:latin typeface="+mj-lt"/>
                <a:cs typeface="Arial" panose="020B0604020202020204" pitchFamily="34" charset="0"/>
              </a:rPr>
            </a:br>
            <a:r>
              <a:rPr lang="en-GB" sz="800" b="0" noProof="1" smtClean="0">
                <a:solidFill>
                  <a:schemeClr val="tx1"/>
                </a:solidFill>
                <a:latin typeface="+mj-lt"/>
                <a:cs typeface="Arial" panose="020B0604020202020204" pitchFamily="34" charset="0"/>
              </a:rPr>
              <a:t>To see gridlines and guides</a:t>
            </a:r>
          </a:p>
          <a:p>
            <a:pPr marL="0" indent="0" eaLnBrk="1" hangingPunct="1">
              <a:lnSpc>
                <a:spcPct val="90000"/>
              </a:lnSpc>
              <a:spcAft>
                <a:spcPts val="600"/>
              </a:spcAft>
              <a:buNone/>
              <a:defRPr/>
            </a:pPr>
            <a:r>
              <a:rPr lang="en-GB" sz="800" b="1" noProof="1" smtClean="0">
                <a:solidFill>
                  <a:schemeClr val="tx1"/>
                </a:solidFill>
                <a:latin typeface="+mj-lt"/>
                <a:cs typeface="Arial" panose="020B0604020202020204" pitchFamily="34" charset="0"/>
              </a:rPr>
              <a:t>1. </a:t>
            </a:r>
            <a:r>
              <a:rPr lang="en-GB" sz="800" b="0" noProof="1" smtClean="0">
                <a:solidFill>
                  <a:schemeClr val="tx1"/>
                </a:solidFill>
                <a:latin typeface="+mj-lt"/>
                <a:cs typeface="Arial" panose="020B0604020202020204" pitchFamily="34" charset="0"/>
              </a:rPr>
              <a:t>Click on </a:t>
            </a:r>
            <a:r>
              <a:rPr lang="en-GB" sz="800" b="1" noProof="1" smtClean="0">
                <a:solidFill>
                  <a:schemeClr val="tx1"/>
                </a:solidFill>
                <a:latin typeface="+mj-lt"/>
                <a:cs typeface="Arial" panose="020B0604020202020204" pitchFamily="34" charset="0"/>
              </a:rPr>
              <a:t>View</a:t>
            </a:r>
          </a:p>
          <a:p>
            <a:pPr marL="0" indent="0" eaLnBrk="1" hangingPunct="1">
              <a:lnSpc>
                <a:spcPct val="90000"/>
              </a:lnSpc>
              <a:spcAft>
                <a:spcPts val="600"/>
              </a:spcAft>
              <a:buNone/>
              <a:defRPr/>
            </a:pPr>
            <a:r>
              <a:rPr lang="en-GB" sz="800" b="1" noProof="1" smtClean="0">
                <a:solidFill>
                  <a:schemeClr val="tx1"/>
                </a:solidFill>
                <a:latin typeface="+mj-lt"/>
                <a:cs typeface="Arial" panose="020B0604020202020204" pitchFamily="34" charset="0"/>
              </a:rPr>
              <a:t>2. </a:t>
            </a:r>
            <a:r>
              <a:rPr lang="en-GB" sz="800" b="0" noProof="1" smtClean="0">
                <a:solidFill>
                  <a:schemeClr val="tx1"/>
                </a:solidFill>
                <a:latin typeface="+mj-lt"/>
                <a:cs typeface="Arial" panose="020B0604020202020204" pitchFamily="34" charset="0"/>
              </a:rPr>
              <a:t>Select </a:t>
            </a:r>
            <a:r>
              <a:rPr lang="en-GB" sz="800" b="1" noProof="1" smtClean="0">
                <a:solidFill>
                  <a:schemeClr val="tx1"/>
                </a:solidFill>
                <a:latin typeface="+mj-lt"/>
                <a:cs typeface="Arial" panose="020B0604020202020204" pitchFamily="34" charset="0"/>
              </a:rPr>
              <a:t>Gridlines</a:t>
            </a:r>
            <a:r>
              <a:rPr lang="en-GB" sz="800" b="0" noProof="1" smtClean="0">
                <a:solidFill>
                  <a:schemeClr val="tx1"/>
                </a:solidFill>
                <a:latin typeface="+mj-lt"/>
                <a:cs typeface="Arial" panose="020B0604020202020204" pitchFamily="34" charset="0"/>
              </a:rPr>
              <a:t> and/or </a:t>
            </a:r>
            <a:r>
              <a:rPr lang="en-GB" sz="800" b="1" noProof="1" smtClean="0">
                <a:solidFill>
                  <a:schemeClr val="tx1"/>
                </a:solidFill>
                <a:latin typeface="+mj-lt"/>
                <a:cs typeface="Arial" panose="020B0604020202020204" pitchFamily="34" charset="0"/>
              </a:rPr>
              <a:t>Guides</a:t>
            </a:r>
          </a:p>
          <a:p>
            <a:pPr eaLnBrk="1" hangingPunct="1">
              <a:lnSpc>
                <a:spcPct val="90000"/>
              </a:lnSpc>
              <a:spcAft>
                <a:spcPts val="600"/>
              </a:spcAft>
              <a:defRPr/>
            </a:pPr>
            <a:r>
              <a:rPr lang="en-GB" sz="800" b="0" noProof="1" smtClean="0">
                <a:solidFill>
                  <a:schemeClr val="tx1"/>
                </a:solidFill>
                <a:latin typeface="+mj-lt"/>
                <a:cs typeface="Arial" panose="020B0604020202020204" pitchFamily="34" charset="0"/>
              </a:rPr>
              <a:t>To establish additional gridlines and guides</a:t>
            </a:r>
          </a:p>
          <a:p>
            <a:pPr eaLnBrk="1" hangingPunct="1">
              <a:lnSpc>
                <a:spcPct val="90000"/>
              </a:lnSpc>
              <a:spcAft>
                <a:spcPts val="600"/>
              </a:spcAft>
              <a:defRPr/>
            </a:pPr>
            <a:r>
              <a:rPr lang="en-GB" sz="800" b="1" noProof="1" smtClean="0">
                <a:solidFill>
                  <a:schemeClr val="tx1"/>
                </a:solidFill>
                <a:latin typeface="+mj-lt"/>
                <a:cs typeface="Arial" panose="020B0604020202020204" pitchFamily="34" charset="0"/>
              </a:rPr>
              <a:t>1. </a:t>
            </a:r>
            <a:r>
              <a:rPr lang="en-GB" sz="800" b="0" noProof="1" smtClean="0">
                <a:solidFill>
                  <a:schemeClr val="tx1"/>
                </a:solidFill>
                <a:latin typeface="+mj-lt"/>
                <a:cs typeface="Arial" panose="020B0604020202020204" pitchFamily="34" charset="0"/>
              </a:rPr>
              <a:t>Hover the mouse over an existing gridline and click on the line (coordinates of the line are displayed)</a:t>
            </a:r>
          </a:p>
          <a:p>
            <a:pPr eaLnBrk="1" hangingPunct="1">
              <a:lnSpc>
                <a:spcPct val="90000"/>
              </a:lnSpc>
              <a:spcAft>
                <a:spcPts val="600"/>
              </a:spcAft>
              <a:defRPr/>
            </a:pPr>
            <a:r>
              <a:rPr lang="en-GB" sz="800" b="1" noProof="1" smtClean="0">
                <a:solidFill>
                  <a:schemeClr val="tx1"/>
                </a:solidFill>
                <a:latin typeface="+mj-lt"/>
                <a:cs typeface="Arial" panose="020B0604020202020204" pitchFamily="34" charset="0"/>
              </a:rPr>
              <a:t>2. </a:t>
            </a:r>
            <a:r>
              <a:rPr lang="en-GB" sz="800" b="0" noProof="1" smtClean="0">
                <a:solidFill>
                  <a:schemeClr val="tx1"/>
                </a:solidFill>
                <a:latin typeface="+mj-lt"/>
                <a:cs typeface="Arial" panose="020B0604020202020204" pitchFamily="34" charset="0"/>
              </a:rPr>
              <a:t>Hold down the </a:t>
            </a:r>
            <a:r>
              <a:rPr lang="en-GB" sz="800" b="1" noProof="1" smtClean="0">
                <a:solidFill>
                  <a:schemeClr val="tx1"/>
                </a:solidFill>
                <a:latin typeface="+mj-lt"/>
                <a:cs typeface="Arial" panose="020B0604020202020204" pitchFamily="34" charset="0"/>
              </a:rPr>
              <a:t>CTRL key </a:t>
            </a:r>
            <a:r>
              <a:rPr lang="en-GB" sz="800" b="0" noProof="1" smtClean="0">
                <a:solidFill>
                  <a:schemeClr val="tx1"/>
                </a:solidFill>
                <a:latin typeface="+mj-lt"/>
                <a:cs typeface="Arial" panose="020B0604020202020204" pitchFamily="34" charset="0"/>
              </a:rPr>
              <a:t>while you move the location of the line (adds a new line).</a:t>
            </a:r>
          </a:p>
          <a:p>
            <a:pPr eaLnBrk="1" hangingPunct="1">
              <a:lnSpc>
                <a:spcPct val="90000"/>
              </a:lnSpc>
              <a:spcAft>
                <a:spcPts val="600"/>
              </a:spcAft>
              <a:defRPr/>
            </a:pPr>
            <a:r>
              <a:rPr lang="en-GB" sz="800" b="1" noProof="1" smtClean="0">
                <a:solidFill>
                  <a:schemeClr val="tx1"/>
                </a:solidFill>
                <a:latin typeface="+mj-lt"/>
                <a:cs typeface="Arial" panose="020B0604020202020204" pitchFamily="34" charset="0"/>
              </a:rPr>
              <a:t>Tip: </a:t>
            </a:r>
            <a:r>
              <a:rPr lang="en-GB" sz="800" b="0" noProof="1" smtClean="0">
                <a:solidFill>
                  <a:schemeClr val="tx1"/>
                </a:solidFill>
                <a:latin typeface="+mj-lt"/>
                <a:cs typeface="Arial" panose="020B0604020202020204" pitchFamily="34" charset="0"/>
              </a:rPr>
              <a:t>Press Alt + F9 for a rapid display of gridlines</a:t>
            </a:r>
            <a:endParaRPr lang="en-GB" sz="800" b="0" noProof="1">
              <a:solidFill>
                <a:schemeClr val="tx1"/>
              </a:solidFill>
              <a:latin typeface="+mj-lt"/>
              <a:cs typeface="Arial" panose="020B0604020202020204" pitchFamily="34" charset="0"/>
            </a:endParaRPr>
          </a:p>
        </p:txBody>
      </p:sp>
      <p:sp>
        <p:nvSpPr>
          <p:cNvPr id="53" name="Text Box 48"/>
          <p:cNvSpPr txBox="1">
            <a:spLocks noChangeArrowheads="1"/>
          </p:cNvSpPr>
          <p:nvPr userDrawn="1"/>
        </p:nvSpPr>
        <p:spPr bwMode="auto">
          <a:xfrm>
            <a:off x="4728823" y="4141419"/>
            <a:ext cx="1634624"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smtClean="0">
                <a:solidFill>
                  <a:schemeClr val="tx1"/>
                </a:solidFill>
                <a:latin typeface="+mj-lt"/>
                <a:cs typeface="Arial" panose="020B0604020202020204" pitchFamily="34" charset="0"/>
              </a:rPr>
              <a:t>Insert picture</a:t>
            </a:r>
            <a:br>
              <a:rPr lang="en-GB" sz="1000" b="1" noProof="1" smtClean="0">
                <a:solidFill>
                  <a:schemeClr val="tx1"/>
                </a:solidFill>
                <a:latin typeface="+mj-lt"/>
                <a:cs typeface="Arial" panose="020B0604020202020204" pitchFamily="34" charset="0"/>
              </a:rPr>
            </a:br>
            <a:r>
              <a:rPr lang="en-GB" sz="800" b="0" noProof="1" smtClean="0">
                <a:solidFill>
                  <a:schemeClr val="tx1"/>
                </a:solidFill>
                <a:latin typeface="+mj-lt"/>
                <a:cs typeface="Arial" panose="020B0604020202020204" pitchFamily="34" charset="0"/>
              </a:rPr>
              <a:t>On layouts with picture placeholders: Click the icon and select </a:t>
            </a:r>
            <a:r>
              <a:rPr lang="en-GB" sz="800" b="1" noProof="1" smtClean="0">
                <a:solidFill>
                  <a:schemeClr val="tx1"/>
                </a:solidFill>
                <a:latin typeface="+mj-lt"/>
                <a:cs typeface="Arial" panose="020B0604020202020204" pitchFamily="34" charset="0"/>
              </a:rPr>
              <a:t>Insert</a:t>
            </a:r>
          </a:p>
          <a:p>
            <a:pPr eaLnBrk="1" hangingPunct="1">
              <a:lnSpc>
                <a:spcPct val="90000"/>
              </a:lnSpc>
              <a:spcAft>
                <a:spcPts val="600"/>
              </a:spcAft>
              <a:defRPr/>
            </a:pPr>
            <a:r>
              <a:rPr lang="en-GB" sz="800" b="0" noProof="1" smtClean="0">
                <a:solidFill>
                  <a:schemeClr val="tx1"/>
                </a:solidFill>
                <a:latin typeface="+mj-lt"/>
                <a:cs typeface="Arial" panose="020B0604020202020204" pitchFamily="34" charset="0"/>
              </a:rPr>
              <a:t>The text  ”Clik here to insert image” will not be visible in presentation mode.</a:t>
            </a:r>
          </a:p>
          <a:p>
            <a:pPr eaLnBrk="1" hangingPunct="1">
              <a:lnSpc>
                <a:spcPct val="90000"/>
              </a:lnSpc>
              <a:spcAft>
                <a:spcPts val="600"/>
              </a:spcAft>
              <a:defRPr/>
            </a:pPr>
            <a:r>
              <a:rPr lang="en-GB" sz="800" b="0" noProof="1" smtClean="0">
                <a:solidFill>
                  <a:schemeClr val="tx1"/>
                </a:solidFill>
                <a:latin typeface="+mj-lt"/>
                <a:cs typeface="Arial" panose="020B0604020202020204" pitchFamily="34" charset="0"/>
              </a:rPr>
              <a:t>You can find UCPH-images, which are adapted to and minimised to the 4:3 and 16:9 format via this link: </a:t>
            </a:r>
            <a:br>
              <a:rPr lang="en-GB" sz="800" b="0" noProof="1" smtClean="0">
                <a:solidFill>
                  <a:schemeClr val="tx1"/>
                </a:solidFill>
                <a:latin typeface="+mj-lt"/>
                <a:cs typeface="Arial" panose="020B0604020202020204" pitchFamily="34" charset="0"/>
              </a:rPr>
            </a:br>
            <a:r>
              <a:rPr lang="en-GB" sz="800" b="0" noProof="1" smtClean="0">
                <a:solidFill>
                  <a:schemeClr val="tx1"/>
                </a:solidFill>
                <a:latin typeface="+mj-lt"/>
                <a:cs typeface="Arial" panose="020B0604020202020204" pitchFamily="34" charset="0"/>
              </a:rPr>
              <a:t> </a:t>
            </a:r>
            <a:r>
              <a:rPr lang="en-GB" sz="800" b="0" noProof="1" smtClean="0">
                <a:solidFill>
                  <a:schemeClr val="accent4"/>
                </a:solidFill>
                <a:latin typeface="+mj-lt"/>
                <a:cs typeface="Arial" panose="020B0604020202020204" pitchFamily="34" charset="0"/>
                <a:hlinkClick r:id="rId4"/>
              </a:rPr>
              <a:t>http://image.ku.dk/lightbox/211/13407586855728741badb20/</a:t>
            </a:r>
            <a:r>
              <a:rPr lang="en-GB" sz="800" b="0" baseline="0" noProof="1" smtClean="0">
                <a:solidFill>
                  <a:schemeClr val="accent4"/>
                </a:solidFill>
                <a:latin typeface="+mj-lt"/>
                <a:cs typeface="Arial" panose="020B0604020202020204" pitchFamily="34" charset="0"/>
                <a:hlinkClick r:id="rId4"/>
              </a:rPr>
              <a:t> </a:t>
            </a:r>
            <a:endParaRPr lang="en-GB" sz="800" b="0" noProof="1" smtClean="0">
              <a:solidFill>
                <a:schemeClr val="accent4"/>
              </a:solidFill>
              <a:latin typeface="+mj-lt"/>
              <a:cs typeface="Arial" panose="020B0604020202020204" pitchFamily="34" charset="0"/>
            </a:endParaRPr>
          </a:p>
          <a:p>
            <a:pPr eaLnBrk="1" hangingPunct="1">
              <a:lnSpc>
                <a:spcPct val="90000"/>
              </a:lnSpc>
              <a:spcAft>
                <a:spcPts val="600"/>
              </a:spcAft>
              <a:defRPr/>
            </a:pPr>
            <a:r>
              <a:rPr lang="en-GB" sz="800" b="0" noProof="1" smtClean="0">
                <a:solidFill>
                  <a:schemeClr val="tx1"/>
                </a:solidFill>
                <a:latin typeface="+mj-lt"/>
                <a:cs typeface="Arial" panose="020B0604020202020204" pitchFamily="34" charset="0"/>
              </a:rPr>
              <a:t>Select slide show-view to activate the link.</a:t>
            </a:r>
            <a:endParaRPr lang="en-GB" sz="800" b="0" noProof="1">
              <a:solidFill>
                <a:schemeClr val="tx1"/>
              </a:solidFill>
              <a:latin typeface="+mj-lt"/>
              <a:cs typeface="Arial" panose="020B0604020202020204" pitchFamily="34" charset="0"/>
            </a:endParaRPr>
          </a:p>
        </p:txBody>
      </p:sp>
      <p:sp>
        <p:nvSpPr>
          <p:cNvPr id="54" name="Text Box 48"/>
          <p:cNvSpPr txBox="1">
            <a:spLocks noChangeArrowheads="1"/>
          </p:cNvSpPr>
          <p:nvPr userDrawn="1"/>
        </p:nvSpPr>
        <p:spPr bwMode="auto">
          <a:xfrm>
            <a:off x="6691561" y="1640495"/>
            <a:ext cx="163462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smtClean="0">
                <a:solidFill>
                  <a:schemeClr val="tx1"/>
                </a:solidFill>
                <a:latin typeface="+mj-lt"/>
                <a:cs typeface="Arial" panose="020B0604020202020204" pitchFamily="34" charset="0"/>
              </a:rPr>
              <a:t>Image sizes</a:t>
            </a:r>
            <a:br>
              <a:rPr lang="en-GB" sz="1000" b="1" noProof="1" smtClean="0">
                <a:solidFill>
                  <a:schemeClr val="tx1"/>
                </a:solidFill>
                <a:latin typeface="+mj-lt"/>
                <a:cs typeface="Arial" panose="020B0604020202020204" pitchFamily="34" charset="0"/>
              </a:rPr>
            </a:br>
            <a:r>
              <a:rPr lang="en-GB" sz="800" b="0" noProof="1" smtClean="0">
                <a:solidFill>
                  <a:schemeClr val="tx1"/>
                </a:solidFill>
                <a:latin typeface="+mj-lt"/>
                <a:cs typeface="Arial" panose="020B0604020202020204" pitchFamily="34" charset="0"/>
              </a:rPr>
              <a:t>The optimal picture sizes are</a:t>
            </a:r>
          </a:p>
          <a:p>
            <a:pPr eaLnBrk="1" hangingPunct="1">
              <a:lnSpc>
                <a:spcPct val="90000"/>
              </a:lnSpc>
              <a:spcAft>
                <a:spcPts val="600"/>
              </a:spcAft>
              <a:defRPr/>
            </a:pPr>
            <a:r>
              <a:rPr lang="en-GB" sz="800" b="0" noProof="1" smtClean="0">
                <a:solidFill>
                  <a:schemeClr val="tx1"/>
                </a:solidFill>
                <a:latin typeface="+mj-lt"/>
                <a:cs typeface="Arial" panose="020B0604020202020204" pitchFamily="34" charset="0"/>
              </a:rPr>
              <a:t>4:3-format: 1.500 x 1.073 pixels</a:t>
            </a:r>
          </a:p>
          <a:p>
            <a:pPr eaLnBrk="1" hangingPunct="1">
              <a:lnSpc>
                <a:spcPct val="90000"/>
              </a:lnSpc>
              <a:spcAft>
                <a:spcPts val="600"/>
              </a:spcAft>
              <a:defRPr/>
            </a:pPr>
            <a:r>
              <a:rPr lang="en-GB" sz="800" b="0" noProof="1" smtClean="0">
                <a:solidFill>
                  <a:schemeClr val="tx1"/>
                </a:solidFill>
                <a:latin typeface="+mj-lt"/>
                <a:cs typeface="Arial" panose="020B0604020202020204" pitchFamily="34" charset="0"/>
              </a:rPr>
              <a:t>16:9-format: 1.500 x 818 pixels</a:t>
            </a:r>
          </a:p>
          <a:p>
            <a:pPr eaLnBrk="1" hangingPunct="1">
              <a:lnSpc>
                <a:spcPct val="90000"/>
              </a:lnSpc>
              <a:spcAft>
                <a:spcPts val="600"/>
              </a:spcAft>
              <a:defRPr/>
            </a:pPr>
            <a:r>
              <a:rPr lang="en-GB" sz="800" b="0" noProof="1" smtClean="0">
                <a:solidFill>
                  <a:schemeClr val="tx1"/>
                </a:solidFill>
                <a:latin typeface="+mj-lt"/>
                <a:cs typeface="Arial" panose="020B0604020202020204" pitchFamily="34" charset="0"/>
              </a:rPr>
              <a:t>Save the images in 72 dpi and in "jpg medium quality"</a:t>
            </a:r>
            <a:endParaRPr lang="en-GB" sz="800" b="0" noProof="1">
              <a:solidFill>
                <a:schemeClr val="tx1"/>
              </a:solidFill>
              <a:latin typeface="+mj-lt"/>
              <a:cs typeface="Arial" panose="020B0604020202020204" pitchFamily="34" charset="0"/>
            </a:endParaRPr>
          </a:p>
        </p:txBody>
      </p:sp>
      <p:sp>
        <p:nvSpPr>
          <p:cNvPr id="55" name="Text Box 48"/>
          <p:cNvSpPr txBox="1">
            <a:spLocks noChangeArrowheads="1"/>
          </p:cNvSpPr>
          <p:nvPr userDrawn="1"/>
        </p:nvSpPr>
        <p:spPr bwMode="auto">
          <a:xfrm>
            <a:off x="6691561" y="2720008"/>
            <a:ext cx="163462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smtClean="0">
                <a:solidFill>
                  <a:schemeClr val="tx1"/>
                </a:solidFill>
                <a:latin typeface="+mj-lt"/>
                <a:cs typeface="Arial" panose="020B0604020202020204" pitchFamily="34" charset="0"/>
              </a:rPr>
              <a:t>Trimming pictures</a:t>
            </a:r>
            <a:br>
              <a:rPr lang="en-GB" sz="1000" b="1" noProof="1" smtClean="0">
                <a:solidFill>
                  <a:schemeClr val="tx1"/>
                </a:solidFill>
                <a:latin typeface="+mj-lt"/>
                <a:cs typeface="Arial" panose="020B0604020202020204" pitchFamily="34" charset="0"/>
              </a:rPr>
            </a:br>
            <a:r>
              <a:rPr lang="en-GB" sz="800" b="1" noProof="1" smtClean="0">
                <a:solidFill>
                  <a:schemeClr val="tx1"/>
                </a:solidFill>
                <a:latin typeface="+mj-lt"/>
                <a:cs typeface="Arial" panose="020B0604020202020204" pitchFamily="34" charset="0"/>
              </a:rPr>
              <a:t>1</a:t>
            </a:r>
            <a:r>
              <a:rPr lang="en-GB" sz="800" b="0" noProof="1" smtClean="0">
                <a:solidFill>
                  <a:schemeClr val="tx1"/>
                </a:solidFill>
                <a:latin typeface="+mj-lt"/>
                <a:cs typeface="Arial" panose="020B0604020202020204" pitchFamily="34" charset="0"/>
              </a:rPr>
              <a:t>. Click</a:t>
            </a:r>
            <a:r>
              <a:rPr lang="en-GB" sz="800" b="1" noProof="1" smtClean="0">
                <a:solidFill>
                  <a:schemeClr val="tx1"/>
                </a:solidFill>
                <a:latin typeface="+mj-lt"/>
                <a:cs typeface="Arial" panose="020B0604020202020204" pitchFamily="34" charset="0"/>
              </a:rPr>
              <a:t> Crop </a:t>
            </a:r>
            <a:r>
              <a:rPr lang="en-GB" sz="800" b="0" noProof="1" smtClean="0">
                <a:solidFill>
                  <a:schemeClr val="tx1"/>
                </a:solidFill>
                <a:latin typeface="+mj-lt"/>
                <a:cs typeface="Arial" panose="020B0604020202020204" pitchFamily="34" charset="0"/>
              </a:rPr>
              <a:t>to change the image focus/size</a:t>
            </a:r>
          </a:p>
          <a:p>
            <a:pPr eaLnBrk="1" hangingPunct="1">
              <a:lnSpc>
                <a:spcPct val="90000"/>
              </a:lnSpc>
              <a:spcAft>
                <a:spcPts val="600"/>
              </a:spcAft>
              <a:defRPr/>
            </a:pPr>
            <a:r>
              <a:rPr lang="en-GB" sz="800" b="1" noProof="1" smtClean="0">
                <a:solidFill>
                  <a:schemeClr val="tx1"/>
                </a:solidFill>
                <a:latin typeface="+mj-lt"/>
                <a:cs typeface="Arial" panose="020B0604020202020204" pitchFamily="34" charset="0"/>
              </a:rPr>
              <a:t>2. </a:t>
            </a:r>
            <a:r>
              <a:rPr lang="en-GB" sz="800" b="0" noProof="1" smtClean="0">
                <a:solidFill>
                  <a:schemeClr val="tx1"/>
                </a:solidFill>
                <a:latin typeface="+mj-lt"/>
                <a:cs typeface="Arial" panose="020B0604020202020204" pitchFamily="34" charset="0"/>
              </a:rPr>
              <a:t>If you want to scale the picture, hold the </a:t>
            </a:r>
            <a:r>
              <a:rPr lang="en-GB" sz="800" b="1" noProof="1" smtClean="0">
                <a:solidFill>
                  <a:schemeClr val="tx1"/>
                </a:solidFill>
                <a:latin typeface="+mj-lt"/>
                <a:cs typeface="Arial" panose="020B0604020202020204" pitchFamily="34" charset="0"/>
              </a:rPr>
              <a:t>SHIFT</a:t>
            </a:r>
            <a:r>
              <a:rPr lang="en-GB" sz="800" b="0" noProof="1" smtClean="0">
                <a:solidFill>
                  <a:schemeClr val="tx1"/>
                </a:solidFill>
                <a:latin typeface="+mj-lt"/>
                <a:cs typeface="Arial" panose="020B0604020202020204" pitchFamily="34" charset="0"/>
              </a:rPr>
              <a:t> button down while dragging in the image corners</a:t>
            </a:r>
          </a:p>
          <a:p>
            <a:pPr eaLnBrk="1" hangingPunct="1">
              <a:lnSpc>
                <a:spcPct val="90000"/>
              </a:lnSpc>
              <a:spcAft>
                <a:spcPts val="600"/>
              </a:spcAft>
              <a:defRPr/>
            </a:pPr>
            <a:r>
              <a:rPr lang="en-GB" sz="800" b="1" noProof="1" smtClean="0">
                <a:solidFill>
                  <a:schemeClr val="tx1"/>
                </a:solidFill>
                <a:latin typeface="+mj-lt"/>
                <a:cs typeface="Arial" panose="020B0604020202020204" pitchFamily="34" charset="0"/>
              </a:rPr>
              <a:t>3. </a:t>
            </a:r>
            <a:r>
              <a:rPr lang="en-GB" sz="800" b="0" noProof="1" smtClean="0">
                <a:solidFill>
                  <a:schemeClr val="tx1"/>
                </a:solidFill>
                <a:latin typeface="+mj-lt"/>
                <a:cs typeface="Arial" panose="020B0604020202020204" pitchFamily="34" charset="0"/>
              </a:rPr>
              <a:t>Right-click on the picture and select </a:t>
            </a:r>
            <a:r>
              <a:rPr lang="en-GB" sz="800" b="1" noProof="1" smtClean="0">
                <a:solidFill>
                  <a:schemeClr val="tx1"/>
                </a:solidFill>
                <a:latin typeface="+mj-lt"/>
                <a:cs typeface="Arial" panose="020B0604020202020204" pitchFamily="34" charset="0"/>
              </a:rPr>
              <a:t>Send to back</a:t>
            </a:r>
          </a:p>
          <a:p>
            <a:pPr eaLnBrk="1" hangingPunct="1">
              <a:lnSpc>
                <a:spcPct val="90000"/>
              </a:lnSpc>
              <a:spcAft>
                <a:spcPts val="600"/>
              </a:spcAft>
              <a:defRPr/>
            </a:pPr>
            <a:r>
              <a:rPr lang="en-GB" sz="800" b="1" noProof="1" smtClean="0">
                <a:solidFill>
                  <a:schemeClr val="tx1"/>
                </a:solidFill>
                <a:latin typeface="+mj-lt"/>
                <a:cs typeface="Arial" panose="020B0604020202020204" pitchFamily="34" charset="0"/>
              </a:rPr>
              <a:t>Tip: </a:t>
            </a:r>
            <a:r>
              <a:rPr lang="en-GB" sz="800" b="0" noProof="1" smtClean="0">
                <a:solidFill>
                  <a:schemeClr val="tx1"/>
                </a:solidFill>
                <a:latin typeface="+mj-lt"/>
                <a:cs typeface="Arial" panose="020B0604020202020204" pitchFamily="34" charset="0"/>
              </a:rPr>
              <a:t>If you delete the picture and inserts a new, the picture may be in front of text and graphics. If this happens, you must select the image, right-click and select </a:t>
            </a:r>
            <a:r>
              <a:rPr lang="en-GB" sz="800" b="1" noProof="1" smtClean="0">
                <a:solidFill>
                  <a:schemeClr val="tx1"/>
                </a:solidFill>
                <a:latin typeface="+mj-lt"/>
                <a:cs typeface="Arial" panose="020B0604020202020204" pitchFamily="34" charset="0"/>
              </a:rPr>
              <a:t>Send to back</a:t>
            </a:r>
            <a:endParaRPr lang="en-GB" sz="800" b="1" noProof="1">
              <a:solidFill>
                <a:schemeClr val="tx1"/>
              </a:solidFill>
              <a:latin typeface="+mj-lt"/>
              <a:cs typeface="Arial" panose="020B0604020202020204" pitchFamily="34" charset="0"/>
            </a:endParaRPr>
          </a:p>
        </p:txBody>
      </p:sp>
      <p:sp>
        <p:nvSpPr>
          <p:cNvPr id="56" name="Text Box 48"/>
          <p:cNvSpPr txBox="1">
            <a:spLocks noChangeArrowheads="1"/>
          </p:cNvSpPr>
          <p:nvPr userDrawn="1"/>
        </p:nvSpPr>
        <p:spPr bwMode="auto">
          <a:xfrm>
            <a:off x="6691561" y="4765325"/>
            <a:ext cx="1634624" cy="991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smtClean="0">
                <a:solidFill>
                  <a:schemeClr val="tx1"/>
                </a:solidFill>
                <a:latin typeface="+mj-lt"/>
                <a:cs typeface="Arial" panose="020B0604020202020204" pitchFamily="34" charset="0"/>
              </a:rPr>
              <a:t>Template colors</a:t>
            </a:r>
            <a:br>
              <a:rPr lang="en-GB" sz="1000" b="1" noProof="1" smtClean="0">
                <a:solidFill>
                  <a:schemeClr val="tx1"/>
                </a:solidFill>
                <a:latin typeface="+mj-lt"/>
                <a:cs typeface="Arial" panose="020B0604020202020204" pitchFamily="34" charset="0"/>
              </a:rPr>
            </a:br>
            <a:r>
              <a:rPr lang="en-GB" sz="800" b="0" noProof="1" smtClean="0">
                <a:solidFill>
                  <a:schemeClr val="tx1"/>
                </a:solidFill>
                <a:latin typeface="+mj-lt"/>
                <a:cs typeface="Arial" panose="020B0604020202020204" pitchFamily="34" charset="0"/>
              </a:rPr>
              <a:t>You can choose between a range of colors for backgrounds and graphs.</a:t>
            </a:r>
          </a:p>
          <a:p>
            <a:pPr eaLnBrk="1" hangingPunct="1">
              <a:lnSpc>
                <a:spcPct val="90000"/>
              </a:lnSpc>
              <a:spcAft>
                <a:spcPts val="600"/>
              </a:spcAft>
              <a:defRPr/>
            </a:pPr>
            <a:r>
              <a:rPr lang="en-GB" sz="800" b="0" noProof="1" smtClean="0">
                <a:solidFill>
                  <a:schemeClr val="tx1"/>
                </a:solidFill>
                <a:latin typeface="+mj-lt"/>
                <a:cs typeface="Arial" panose="020B0604020202020204" pitchFamily="34" charset="0"/>
              </a:rPr>
              <a:t>Right-click on the surface of which you want to change the color and then click on the paint can icon</a:t>
            </a:r>
            <a:endParaRPr lang="en-GB" sz="800" b="0" noProof="1">
              <a:solidFill>
                <a:schemeClr val="tx1"/>
              </a:solidFill>
              <a:latin typeface="+mj-lt"/>
              <a:cs typeface="Arial" panose="020B0604020202020204" pitchFamily="34" charset="0"/>
            </a:endParaRPr>
          </a:p>
        </p:txBody>
      </p:sp>
      <p:sp>
        <p:nvSpPr>
          <p:cNvPr id="57" name="Text Box 48"/>
          <p:cNvSpPr txBox="1">
            <a:spLocks noChangeArrowheads="1"/>
          </p:cNvSpPr>
          <p:nvPr userDrawn="1"/>
        </p:nvSpPr>
        <p:spPr bwMode="auto">
          <a:xfrm>
            <a:off x="6691561" y="5815137"/>
            <a:ext cx="1634624" cy="5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smtClean="0">
                <a:solidFill>
                  <a:schemeClr val="tx1"/>
                </a:solidFill>
                <a:latin typeface="+mj-lt"/>
                <a:cs typeface="Arial" panose="020B0604020202020204" pitchFamily="34" charset="0"/>
              </a:rPr>
              <a:t>Further information</a:t>
            </a:r>
            <a:br>
              <a:rPr lang="en-GB" sz="1000" b="1" noProof="1" smtClean="0">
                <a:solidFill>
                  <a:schemeClr val="tx1"/>
                </a:solidFill>
                <a:latin typeface="+mj-lt"/>
                <a:cs typeface="Arial" panose="020B0604020202020204" pitchFamily="34" charset="0"/>
              </a:rPr>
            </a:br>
            <a:r>
              <a:rPr lang="en-GB" sz="800" b="0" noProof="1" smtClean="0">
                <a:solidFill>
                  <a:schemeClr val="tx1"/>
                </a:solidFill>
                <a:latin typeface="+mj-lt"/>
                <a:cs typeface="Arial" panose="020B0604020202020204" pitchFamily="34" charset="0"/>
              </a:rPr>
              <a:t>See</a:t>
            </a:r>
            <a:r>
              <a:rPr lang="en-GB" sz="800" b="0" baseline="0" noProof="1" smtClean="0">
                <a:solidFill>
                  <a:schemeClr val="tx1"/>
                </a:solidFill>
                <a:latin typeface="+mj-lt"/>
                <a:cs typeface="Arial" panose="020B0604020202020204" pitchFamily="34" charset="0"/>
              </a:rPr>
              <a:t> </a:t>
            </a:r>
            <a:br>
              <a:rPr lang="en-GB" sz="800" b="0" baseline="0" noProof="1" smtClean="0">
                <a:solidFill>
                  <a:schemeClr val="tx1"/>
                </a:solidFill>
                <a:latin typeface="+mj-lt"/>
                <a:cs typeface="Arial" panose="020B0604020202020204" pitchFamily="34" charset="0"/>
              </a:rPr>
            </a:br>
            <a:r>
              <a:rPr lang="en-GB" sz="800" b="0" noProof="1" smtClean="0">
                <a:solidFill>
                  <a:schemeClr val="accent4"/>
                </a:solidFill>
                <a:latin typeface="+mj-lt"/>
                <a:cs typeface="Arial" panose="020B0604020202020204" pitchFamily="34" charset="0"/>
                <a:hlinkClick r:id="rId2"/>
              </a:rPr>
              <a:t>www.designguide.ku.dk/ku/</a:t>
            </a:r>
            <a:br>
              <a:rPr lang="en-GB" sz="800" b="0" noProof="1" smtClean="0">
                <a:solidFill>
                  <a:schemeClr val="accent4"/>
                </a:solidFill>
                <a:latin typeface="+mj-lt"/>
                <a:cs typeface="Arial" panose="020B0604020202020204" pitchFamily="34" charset="0"/>
                <a:hlinkClick r:id="rId2"/>
              </a:rPr>
            </a:br>
            <a:r>
              <a:rPr lang="en-GB" sz="800" b="0" noProof="1" smtClean="0">
                <a:solidFill>
                  <a:schemeClr val="accent4"/>
                </a:solidFill>
                <a:latin typeface="+mj-lt"/>
                <a:cs typeface="Arial" panose="020B0604020202020204" pitchFamily="34" charset="0"/>
                <a:hlinkClick r:id="rId2"/>
              </a:rPr>
              <a:t>skabeloner/powerpoint/</a:t>
            </a:r>
            <a:br>
              <a:rPr lang="en-GB" sz="800" b="0" noProof="1" smtClean="0">
                <a:solidFill>
                  <a:schemeClr val="accent4"/>
                </a:solidFill>
                <a:latin typeface="+mj-lt"/>
                <a:cs typeface="Arial" panose="020B0604020202020204" pitchFamily="34" charset="0"/>
                <a:hlinkClick r:id="rId2"/>
              </a:rPr>
            </a:br>
            <a:r>
              <a:rPr lang="en-GB" sz="800" b="0" noProof="1" smtClean="0">
                <a:solidFill>
                  <a:schemeClr val="accent4"/>
                </a:solidFill>
                <a:latin typeface="+mj-lt"/>
                <a:cs typeface="Arial" panose="020B0604020202020204" pitchFamily="34" charset="0"/>
                <a:hlinkClick r:id="rId2"/>
              </a:rPr>
              <a:t>praesentationer/</a:t>
            </a:r>
            <a:endParaRPr lang="en-GB" sz="800" b="0" noProof="1">
              <a:solidFill>
                <a:schemeClr val="accent4"/>
              </a:solidFill>
              <a:latin typeface="+mj-lt"/>
              <a:cs typeface="Arial" panose="020B0604020202020204" pitchFamily="34" charset="0"/>
            </a:endParaRPr>
          </a:p>
        </p:txBody>
      </p:sp>
      <p:pic>
        <p:nvPicPr>
          <p:cNvPr id="58" name="Billede 25"/>
          <p:cNvPicPr>
            <a:picLocks noChangeAspect="1"/>
          </p:cNvPicPr>
          <p:nvPr userDrawn="1"/>
        </p:nvPicPr>
        <p:blipFill>
          <a:blip r:embed="rId5"/>
          <a:stretch>
            <a:fillRect/>
          </a:stretch>
        </p:blipFill>
        <p:spPr>
          <a:xfrm>
            <a:off x="6268047" y="4201412"/>
            <a:ext cx="257327" cy="275280"/>
          </a:xfrm>
          <a:prstGeom prst="rect">
            <a:avLst/>
          </a:prstGeom>
        </p:spPr>
      </p:pic>
      <p:pic>
        <p:nvPicPr>
          <p:cNvPr id="59" name="Billede 36"/>
          <p:cNvPicPr>
            <a:picLocks noChangeAspect="1"/>
          </p:cNvPicPr>
          <p:nvPr userDrawn="1"/>
        </p:nvPicPr>
        <p:blipFill>
          <a:blip r:embed="rId6"/>
          <a:stretch>
            <a:fillRect/>
          </a:stretch>
        </p:blipFill>
        <p:spPr>
          <a:xfrm>
            <a:off x="8223539" y="2795378"/>
            <a:ext cx="288708" cy="275280"/>
          </a:xfrm>
          <a:prstGeom prst="rect">
            <a:avLst/>
          </a:prstGeom>
        </p:spPr>
      </p:pic>
      <p:pic>
        <p:nvPicPr>
          <p:cNvPr id="60" name="Billede 37"/>
          <p:cNvPicPr>
            <a:picLocks noChangeAspect="1"/>
          </p:cNvPicPr>
          <p:nvPr userDrawn="1"/>
        </p:nvPicPr>
        <p:blipFill>
          <a:blip r:embed="rId7"/>
          <a:stretch>
            <a:fillRect/>
          </a:stretch>
        </p:blipFill>
        <p:spPr>
          <a:xfrm>
            <a:off x="8241825" y="3187793"/>
            <a:ext cx="223123" cy="228843"/>
          </a:xfrm>
          <a:prstGeom prst="rect">
            <a:avLst/>
          </a:prstGeom>
        </p:spPr>
      </p:pic>
      <p:sp>
        <p:nvSpPr>
          <p:cNvPr id="61" name="Text Box 48"/>
          <p:cNvSpPr txBox="1">
            <a:spLocks noChangeArrowheads="1"/>
          </p:cNvSpPr>
          <p:nvPr userDrawn="1"/>
        </p:nvSpPr>
        <p:spPr bwMode="auto">
          <a:xfrm>
            <a:off x="2570384" y="1666131"/>
            <a:ext cx="17681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altLang="da-DK" sz="800" b="1" noProof="1" smtClean="0">
                <a:solidFill>
                  <a:schemeClr val="tx1"/>
                </a:solidFill>
                <a:latin typeface="+mn-lt"/>
                <a:cs typeface="Arial" panose="020B0604020202020204" pitchFamily="34" charset="0"/>
              </a:rPr>
              <a:t>2.</a:t>
            </a:r>
            <a:r>
              <a:rPr lang="en-GB" altLang="da-DK" sz="800" b="1" baseline="0" noProof="1" smtClean="0">
                <a:solidFill>
                  <a:schemeClr val="tx1"/>
                </a:solidFill>
                <a:latin typeface="+mn-lt"/>
                <a:cs typeface="Arial" panose="020B0604020202020204" pitchFamily="34" charset="0"/>
              </a:rPr>
              <a:t> </a:t>
            </a:r>
            <a:r>
              <a:rPr lang="en-GB" altLang="da-DK" sz="800" baseline="0" noProof="1" smtClean="0">
                <a:solidFill>
                  <a:schemeClr val="tx1"/>
                </a:solidFill>
                <a:latin typeface="+mn-lt"/>
                <a:cs typeface="Arial" panose="020B0604020202020204" pitchFamily="34" charset="0"/>
              </a:rPr>
              <a:t>Under the </a:t>
            </a:r>
            <a:r>
              <a:rPr lang="en-GB" altLang="da-DK" sz="800" b="1" baseline="0" noProof="1" smtClean="0">
                <a:solidFill>
                  <a:schemeClr val="tx1"/>
                </a:solidFill>
                <a:latin typeface="+mn-lt"/>
                <a:cs typeface="Arial" panose="020B0604020202020204" pitchFamily="34" charset="0"/>
              </a:rPr>
              <a:t>New slide </a:t>
            </a:r>
            <a:r>
              <a:rPr lang="en-GB" altLang="da-DK" sz="800" baseline="0" noProof="1" smtClean="0">
                <a:solidFill>
                  <a:schemeClr val="tx1"/>
                </a:solidFill>
                <a:latin typeface="+mn-lt"/>
                <a:cs typeface="Arial" panose="020B0604020202020204" pitchFamily="34" charset="0"/>
              </a:rPr>
              <a:t>button Click on the top part of the button to create a slide identical to the one selected. Click on the bottom part of the button to see a selection of possible layout choices</a:t>
            </a:r>
            <a:endParaRPr lang="en-GB" altLang="da-DK" sz="800" noProof="1">
              <a:solidFill>
                <a:schemeClr val="tx1"/>
              </a:solidFill>
              <a:latin typeface="+mn-lt"/>
              <a:cs typeface="Arial" panose="020B0604020202020204" pitchFamily="34" charset="0"/>
            </a:endParaRPr>
          </a:p>
        </p:txBody>
      </p:sp>
      <p:pic>
        <p:nvPicPr>
          <p:cNvPr id="62" name="Picture 61"/>
          <p:cNvPicPr>
            <a:picLocks noChangeAspect="1"/>
          </p:cNvPicPr>
          <p:nvPr userDrawn="1"/>
        </p:nvPicPr>
        <p:blipFill>
          <a:blip r:embed="rId8"/>
          <a:stretch>
            <a:fillRect/>
          </a:stretch>
        </p:blipFill>
        <p:spPr>
          <a:xfrm>
            <a:off x="4271880" y="1743737"/>
            <a:ext cx="243187" cy="432989"/>
          </a:xfrm>
          <a:prstGeom prst="rect">
            <a:avLst/>
          </a:prstGeom>
        </p:spPr>
      </p:pic>
    </p:spTree>
    <p:extLst>
      <p:ext uri="{BB962C8B-B14F-4D97-AF65-F5344CB8AC3E}">
        <p14:creationId xmlns:p14="http://schemas.microsoft.com/office/powerpoint/2010/main" val="2740279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image large right">
    <p:spTree>
      <p:nvGrpSpPr>
        <p:cNvPr id="1" name=""/>
        <p:cNvGrpSpPr/>
        <p:nvPr/>
      </p:nvGrpSpPr>
      <p:grpSpPr>
        <a:xfrm>
          <a:off x="0" y="0"/>
          <a:ext cx="0" cy="0"/>
          <a:chOff x="0" y="0"/>
          <a:chExt cx="0" cy="0"/>
        </a:xfrm>
      </p:grpSpPr>
      <p:sp>
        <p:nvSpPr>
          <p:cNvPr id="12" name="Pladsholder til billede 9"/>
          <p:cNvSpPr>
            <a:spLocks noGrp="1"/>
          </p:cNvSpPr>
          <p:nvPr>
            <p:ph type="pic" sz="quarter" idx="14" hasCustomPrompt="1"/>
          </p:nvPr>
        </p:nvSpPr>
        <p:spPr>
          <a:xfrm>
            <a:off x="8804" y="0"/>
            <a:ext cx="12192000" cy="6858000"/>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en-GB" dirty="0"/>
              <a:t>Click icon to insert image  </a:t>
            </a:r>
            <a:br>
              <a:rPr lang="en-GB" dirty="0"/>
            </a:br>
            <a:r>
              <a:rPr lang="en-GB" dirty="0"/>
              <a:t> </a:t>
            </a:r>
          </a:p>
        </p:txBody>
      </p:sp>
      <p:sp>
        <p:nvSpPr>
          <p:cNvPr id="2" name="Titel 2"/>
          <p:cNvSpPr>
            <a:spLocks noGrp="1"/>
          </p:cNvSpPr>
          <p:nvPr>
            <p:ph type="ctrTitle" hasCustomPrompt="1"/>
          </p:nvPr>
        </p:nvSpPr>
        <p:spPr>
          <a:xfrm>
            <a:off x="6243637" y="691819"/>
            <a:ext cx="5948363" cy="5474035"/>
          </a:xfrm>
          <a:blipFill>
            <a:blip r:embed="rId3"/>
            <a:stretch>
              <a:fillRect/>
            </a:stretch>
          </a:blipFill>
        </p:spPr>
        <p:txBody>
          <a:bodyPr lIns="360000" tIns="468000" rIns="540000" bIns="3384000" anchor="b" anchorCtr="0">
            <a:noAutofit/>
          </a:bodyPr>
          <a:lstStyle>
            <a:lvl1pPr algn="l">
              <a:lnSpc>
                <a:spcPts val="4000"/>
              </a:lnSpc>
              <a:defRPr sz="3600">
                <a:solidFill>
                  <a:schemeClr val="bg1"/>
                </a:solidFill>
              </a:defRPr>
            </a:lvl1pPr>
          </a:lstStyle>
          <a:p>
            <a:r>
              <a:rPr lang="en-GB" dirty="0"/>
              <a:t>master</a:t>
            </a:r>
          </a:p>
        </p:txBody>
      </p:sp>
      <p:sp>
        <p:nvSpPr>
          <p:cNvPr id="4" name="Pladsholder til dato 3"/>
          <p:cNvSpPr>
            <a:spLocks noGrp="1"/>
          </p:cNvSpPr>
          <p:nvPr>
            <p:ph type="dt" sz="half" idx="10"/>
          </p:nvPr>
        </p:nvSpPr>
        <p:spPr>
          <a:xfrm>
            <a:off x="10329111" y="-385164"/>
            <a:ext cx="814976" cy="176797"/>
          </a:xfrm>
        </p:spPr>
        <p:txBody>
          <a:bodyPr/>
          <a:lstStyle>
            <a:lvl1pPr>
              <a:defRPr sz="133">
                <a:solidFill>
                  <a:schemeClr val="bg1"/>
                </a:solidFill>
              </a:defRPr>
            </a:lvl1pPr>
          </a:lstStyle>
          <a:p>
            <a:fld id="{C8556FC4-408D-434F-B806-6794C0731CE5}" type="datetime1">
              <a:rPr lang="en-GB" smtClean="0"/>
              <a:t>02/06/2017</a:t>
            </a:fld>
            <a:endParaRPr lang="en-GB" dirty="0"/>
          </a:p>
        </p:txBody>
      </p:sp>
      <p:sp>
        <p:nvSpPr>
          <p:cNvPr id="5" name="Pladsholder til sidefod 4"/>
          <p:cNvSpPr>
            <a:spLocks noGrp="1"/>
          </p:cNvSpPr>
          <p:nvPr>
            <p:ph type="ftr" sz="quarter" idx="11"/>
          </p:nvPr>
        </p:nvSpPr>
        <p:spPr>
          <a:xfrm>
            <a:off x="3236496" y="-385164"/>
            <a:ext cx="6981163" cy="176797"/>
          </a:xfrm>
        </p:spPr>
        <p:txBody>
          <a:bodyPr/>
          <a:lstStyle>
            <a:lvl1pPr>
              <a:defRPr sz="133">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5" y="-385164"/>
            <a:ext cx="381759" cy="176797"/>
          </a:xfrm>
        </p:spPr>
        <p:txBody>
          <a:bodyPr/>
          <a:lstStyle>
            <a:lvl1pPr>
              <a:defRPr sz="133">
                <a:solidFill>
                  <a:schemeClr val="bg1"/>
                </a:solidFill>
              </a:defRPr>
            </a:lvl1pPr>
          </a:lstStyle>
          <a:p>
            <a:fld id="{091A926C-488A-4E3E-9C21-57CAA120E114}" type="slidenum">
              <a:rPr lang="en-GB" smtClean="0"/>
              <a:pPr/>
              <a:t>‹#›</a:t>
            </a:fld>
            <a:endParaRPr lang="en-GB" dirty="0"/>
          </a:p>
        </p:txBody>
      </p:sp>
      <p:sp>
        <p:nvSpPr>
          <p:cNvPr id="15" name="Pladsholder til tekst 14"/>
          <p:cNvSpPr>
            <a:spLocks noGrp="1"/>
          </p:cNvSpPr>
          <p:nvPr>
            <p:ph type="body" sz="quarter" idx="13" hasCustomPrompt="1"/>
          </p:nvPr>
        </p:nvSpPr>
        <p:spPr>
          <a:xfrm>
            <a:off x="6622260" y="4053600"/>
            <a:ext cx="4979193" cy="899766"/>
          </a:xfrm>
        </p:spPr>
        <p:txBody>
          <a:bodyPr rIns="0">
            <a:noAutofit/>
          </a:bodyPr>
          <a:lstStyle>
            <a:lvl1pPr marL="0" indent="0">
              <a:spcBef>
                <a:spcPts val="0"/>
              </a:spcBef>
              <a:buNone/>
              <a:defRPr sz="1800" baseline="0"/>
            </a:lvl1pPr>
          </a:lstStyle>
          <a:p>
            <a:pPr lvl="0"/>
            <a:r>
              <a:rPr lang="en-GB" dirty="0"/>
              <a:t>Name of speaker, UCPH unit, place and date</a:t>
            </a:r>
          </a:p>
        </p:txBody>
      </p:sp>
      <p:sp>
        <p:nvSpPr>
          <p:cNvPr id="9" name="Undertitel 2"/>
          <p:cNvSpPr>
            <a:spLocks noGrp="1"/>
          </p:cNvSpPr>
          <p:nvPr>
            <p:ph type="subTitle" idx="1" hasCustomPrompt="1"/>
          </p:nvPr>
        </p:nvSpPr>
        <p:spPr>
          <a:xfrm>
            <a:off x="6622260" y="3007289"/>
            <a:ext cx="4979193" cy="726435"/>
          </a:xfrm>
        </p:spPr>
        <p:txBody>
          <a:bodyPr>
            <a:noAutofit/>
          </a:bodyPr>
          <a:lstStyle>
            <a:lvl1pPr marL="0" indent="0" algn="l">
              <a:lnSpc>
                <a:spcPct val="100000"/>
              </a:lnSpc>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add subtitle</a:t>
            </a:r>
          </a:p>
        </p:txBody>
      </p:sp>
      <p:sp>
        <p:nvSpPr>
          <p:cNvPr id="10" name="Titel 1"/>
          <p:cNvSpPr>
            <a:spLocks noGrp="1"/>
          </p:cNvSpPr>
          <p:nvPr>
            <p:ph type="body" sz="quarter" idx="15" hasCustomPrompt="1"/>
          </p:nvPr>
        </p:nvSpPr>
        <p:spPr>
          <a:xfrm>
            <a:off x="6622259" y="1020204"/>
            <a:ext cx="4977607"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2903454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image small righ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en-GB" dirty="0"/>
              <a:t>Click icon to insert image  </a:t>
            </a:r>
          </a:p>
        </p:txBody>
      </p:sp>
      <p:sp>
        <p:nvSpPr>
          <p:cNvPr id="4" name="Pladsholder til dato 3"/>
          <p:cNvSpPr>
            <a:spLocks noGrp="1"/>
          </p:cNvSpPr>
          <p:nvPr>
            <p:ph type="dt" sz="half" idx="10"/>
          </p:nvPr>
        </p:nvSpPr>
        <p:spPr>
          <a:xfrm>
            <a:off x="10329111" y="-385200"/>
            <a:ext cx="814976" cy="176797"/>
          </a:xfrm>
        </p:spPr>
        <p:txBody>
          <a:bodyPr/>
          <a:lstStyle>
            <a:lvl1pPr>
              <a:defRPr sz="133">
                <a:solidFill>
                  <a:schemeClr val="bg1"/>
                </a:solidFill>
              </a:defRPr>
            </a:lvl1pPr>
          </a:lstStyle>
          <a:p>
            <a:fld id="{B8667F9C-DFC5-443F-A824-0B82CD2392C2}" type="datetime1">
              <a:rPr lang="en-GB" smtClean="0"/>
              <a:t>02/06/2017</a:t>
            </a:fld>
            <a:endParaRPr lang="en-GB" dirty="0"/>
          </a:p>
        </p:txBody>
      </p:sp>
      <p:sp>
        <p:nvSpPr>
          <p:cNvPr id="5" name="Pladsholder til sidefod 4"/>
          <p:cNvSpPr>
            <a:spLocks noGrp="1"/>
          </p:cNvSpPr>
          <p:nvPr>
            <p:ph type="ftr" sz="quarter" idx="11"/>
          </p:nvPr>
        </p:nvSpPr>
        <p:spPr>
          <a:xfrm>
            <a:off x="3236496" y="-385200"/>
            <a:ext cx="6981163" cy="176797"/>
          </a:xfrm>
        </p:spPr>
        <p:txBody>
          <a:bodyPr/>
          <a:lstStyle>
            <a:lvl1pPr>
              <a:defRPr sz="133">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5" y="-385200"/>
            <a:ext cx="381759" cy="176797"/>
          </a:xfrm>
        </p:spPr>
        <p:txBody>
          <a:bodyPr/>
          <a:lstStyle>
            <a:lvl1pPr>
              <a:defRPr sz="133">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6243637" y="2271092"/>
            <a:ext cx="5948363" cy="3895200"/>
          </a:xfrm>
          <a:blipFill>
            <a:blip r:embed="rId3"/>
            <a:stretch>
              <a:fillRect/>
            </a:stretch>
          </a:blipFill>
        </p:spPr>
        <p:txBody>
          <a:bodyPr lIns="360000" tIns="468000" rIns="540000" bIns="2448000" anchor="b" anchorCtr="0">
            <a:noAutofit/>
          </a:bodyPr>
          <a:lstStyle>
            <a:lvl1pPr algn="l">
              <a:lnSpc>
                <a:spcPts val="4000"/>
              </a:lnSpc>
              <a:defRPr sz="3600">
                <a:solidFill>
                  <a:schemeClr val="bg1"/>
                </a:solidFill>
              </a:defRPr>
            </a:lvl1pPr>
          </a:lstStyle>
          <a:p>
            <a:r>
              <a:rPr lang="en-US" smtClean="0"/>
              <a:t>Click to edit Master title style</a:t>
            </a:r>
            <a:endParaRPr lang="en-GB" dirty="0"/>
          </a:p>
        </p:txBody>
      </p:sp>
      <p:sp>
        <p:nvSpPr>
          <p:cNvPr id="9" name="Pladsholder til tekst 14"/>
          <p:cNvSpPr>
            <a:spLocks noGrp="1"/>
          </p:cNvSpPr>
          <p:nvPr>
            <p:ph type="body" sz="quarter" idx="13" hasCustomPrompt="1"/>
          </p:nvPr>
        </p:nvSpPr>
        <p:spPr>
          <a:xfrm>
            <a:off x="6622260" y="4053600"/>
            <a:ext cx="4979193" cy="899766"/>
          </a:xfrm>
        </p:spPr>
        <p:txBody>
          <a:bodyPr rIns="0">
            <a:noAutofit/>
          </a:bodyPr>
          <a:lstStyle>
            <a:lvl1pPr marL="0" marR="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sz="1800" baseline="0"/>
            </a:lvl1pPr>
          </a:lstStyle>
          <a:p>
            <a:pPr lvl="0"/>
            <a:r>
              <a:rPr lang="en-GB" dirty="0"/>
              <a:t>Name of speaker, UCPH unit, place and date</a:t>
            </a:r>
          </a:p>
        </p:txBody>
      </p:sp>
      <p:sp>
        <p:nvSpPr>
          <p:cNvPr id="10" name="Titel 1"/>
          <p:cNvSpPr>
            <a:spLocks noGrp="1"/>
          </p:cNvSpPr>
          <p:nvPr>
            <p:ph type="body" sz="quarter" idx="15" hasCustomPrompt="1"/>
          </p:nvPr>
        </p:nvSpPr>
        <p:spPr>
          <a:xfrm>
            <a:off x="6622259" y="2610945"/>
            <a:ext cx="4962920"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62967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eal large">
    <p:spTree>
      <p:nvGrpSpPr>
        <p:cNvPr id="1" name=""/>
        <p:cNvGrpSpPr/>
        <p:nvPr/>
      </p:nvGrpSpPr>
      <p:grpSpPr>
        <a:xfrm>
          <a:off x="0" y="0"/>
          <a:ext cx="0" cy="0"/>
          <a:chOff x="0" y="0"/>
          <a:chExt cx="0" cy="0"/>
        </a:xfrm>
      </p:grpSpPr>
      <p:sp>
        <p:nvSpPr>
          <p:cNvPr id="8" name="Rectangle 7"/>
          <p:cNvSpPr/>
          <p:nvPr userDrawn="1"/>
        </p:nvSpPr>
        <p:spPr>
          <a:xfrm>
            <a:off x="2" y="0"/>
            <a:ext cx="12198351"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p>
        </p:txBody>
      </p:sp>
      <p:pic>
        <p:nvPicPr>
          <p:cNvPr id="7"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7"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33">
                <a:solidFill>
                  <a:schemeClr val="bg1"/>
                </a:solidFill>
              </a:defRPr>
            </a:lvl1pPr>
          </a:lstStyle>
          <a:p>
            <a:fld id="{F595076C-D7DF-438D-8F3B-019473C5CBB5}" type="datetime1">
              <a:rPr lang="en-GB" smtClean="0"/>
              <a:t>02/06/2017</a:t>
            </a:fld>
            <a:endParaRPr lang="en-GB" dirty="0"/>
          </a:p>
        </p:txBody>
      </p:sp>
      <p:sp>
        <p:nvSpPr>
          <p:cNvPr id="5" name="Pladsholder til sidefod 4"/>
          <p:cNvSpPr>
            <a:spLocks noGrp="1"/>
          </p:cNvSpPr>
          <p:nvPr>
            <p:ph type="ftr" sz="quarter" idx="11"/>
          </p:nvPr>
        </p:nvSpPr>
        <p:spPr>
          <a:xfrm>
            <a:off x="3236496" y="-385200"/>
            <a:ext cx="6981163" cy="176797"/>
          </a:xfrm>
        </p:spPr>
        <p:txBody>
          <a:bodyPr/>
          <a:lstStyle>
            <a:lvl1pPr>
              <a:defRPr sz="133">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5" y="-385200"/>
            <a:ext cx="381759" cy="176797"/>
          </a:xfrm>
        </p:spPr>
        <p:txBody>
          <a:bodyPr/>
          <a:lstStyle>
            <a:lvl1pPr>
              <a:defRPr sz="133">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hasCustomPrompt="1"/>
          </p:nvPr>
        </p:nvSpPr>
        <p:spPr>
          <a:xfrm>
            <a:off x="2" y="691819"/>
            <a:ext cx="5959476" cy="5474035"/>
          </a:xfrm>
          <a:blipFill>
            <a:blip r:embed="rId3"/>
            <a:stretch>
              <a:fillRect/>
            </a:stretch>
          </a:blipFill>
        </p:spPr>
        <p:txBody>
          <a:bodyPr lIns="540000" tIns="468000" rIns="360000" bIns="3384000" anchor="b" anchorCtr="0">
            <a:noAutofit/>
          </a:bodyPr>
          <a:lstStyle>
            <a:lvl1pPr algn="l">
              <a:lnSpc>
                <a:spcPct val="900000"/>
              </a:lnSpc>
              <a:defRPr sz="3600">
                <a:solidFill>
                  <a:schemeClr val="bg1"/>
                </a:solidFill>
              </a:defRPr>
            </a:lvl1pPr>
          </a:lstStyle>
          <a:p>
            <a:r>
              <a:rPr lang="en-GB" dirty="0"/>
              <a:t>master</a:t>
            </a:r>
          </a:p>
        </p:txBody>
      </p:sp>
      <p:sp>
        <p:nvSpPr>
          <p:cNvPr id="37" name="Undertitel 2"/>
          <p:cNvSpPr>
            <a:spLocks noGrp="1"/>
          </p:cNvSpPr>
          <p:nvPr>
            <p:ph type="subTitle" idx="1" hasCustomPrompt="1"/>
          </p:nvPr>
        </p:nvSpPr>
        <p:spPr>
          <a:xfrm>
            <a:off x="588964" y="3007289"/>
            <a:ext cx="4946648" cy="726435"/>
          </a:xfrm>
        </p:spPr>
        <p:txBody>
          <a:bodyPr rIns="0">
            <a:noAutofit/>
          </a:bodyPr>
          <a:lstStyle>
            <a:lvl1pPr marL="0" indent="0" algn="l">
              <a:lnSpc>
                <a:spcPct val="100000"/>
              </a:lnSpc>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add subtitle</a:t>
            </a:r>
          </a:p>
        </p:txBody>
      </p:sp>
      <p:sp>
        <p:nvSpPr>
          <p:cNvPr id="38" name="Pladsholder til tekst 14"/>
          <p:cNvSpPr>
            <a:spLocks noGrp="1"/>
          </p:cNvSpPr>
          <p:nvPr>
            <p:ph type="body" sz="quarter" idx="13" hasCustomPrompt="1"/>
          </p:nvPr>
        </p:nvSpPr>
        <p:spPr>
          <a:xfrm>
            <a:off x="588966"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12" name="Titel 1"/>
          <p:cNvSpPr>
            <a:spLocks noGrp="1"/>
          </p:cNvSpPr>
          <p:nvPr>
            <p:ph type="body" sz="quarter" idx="14" hasCustomPrompt="1"/>
          </p:nvPr>
        </p:nvSpPr>
        <p:spPr>
          <a:xfrm>
            <a:off x="587378" y="1020204"/>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42817950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eal small">
    <p:spTree>
      <p:nvGrpSpPr>
        <p:cNvPr id="1" name=""/>
        <p:cNvGrpSpPr/>
        <p:nvPr/>
      </p:nvGrpSpPr>
      <p:grpSpPr>
        <a:xfrm>
          <a:off x="0" y="0"/>
          <a:ext cx="0" cy="0"/>
          <a:chOff x="0" y="0"/>
          <a:chExt cx="0" cy="0"/>
        </a:xfrm>
      </p:grpSpPr>
      <p:sp>
        <p:nvSpPr>
          <p:cNvPr id="11" name="Rectangle 7"/>
          <p:cNvSpPr/>
          <p:nvPr userDrawn="1"/>
        </p:nvSpPr>
        <p:spPr>
          <a:xfrm>
            <a:off x="2" y="0"/>
            <a:ext cx="12198351"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7"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33">
                <a:solidFill>
                  <a:schemeClr val="bg1"/>
                </a:solidFill>
              </a:defRPr>
            </a:lvl1pPr>
          </a:lstStyle>
          <a:p>
            <a:fld id="{1A8FE306-C2F6-4A57-9B1E-3808C70DCDF2}" type="datetime1">
              <a:rPr lang="en-GB" smtClean="0"/>
              <a:t>02/06/2017</a:t>
            </a:fld>
            <a:endParaRPr lang="en-GB" dirty="0"/>
          </a:p>
        </p:txBody>
      </p:sp>
      <p:sp>
        <p:nvSpPr>
          <p:cNvPr id="5" name="Pladsholder til sidefod 4"/>
          <p:cNvSpPr>
            <a:spLocks noGrp="1"/>
          </p:cNvSpPr>
          <p:nvPr>
            <p:ph type="ftr" sz="quarter" idx="11"/>
          </p:nvPr>
        </p:nvSpPr>
        <p:spPr>
          <a:xfrm>
            <a:off x="3236496" y="-385200"/>
            <a:ext cx="6981163" cy="176797"/>
          </a:xfrm>
        </p:spPr>
        <p:txBody>
          <a:bodyPr/>
          <a:lstStyle>
            <a:lvl1pPr>
              <a:defRPr sz="133">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5" y="-385200"/>
            <a:ext cx="381759" cy="176797"/>
          </a:xfrm>
        </p:spPr>
        <p:txBody>
          <a:bodyPr/>
          <a:lstStyle>
            <a:lvl1pPr>
              <a:defRPr sz="133">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2"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US" smtClean="0"/>
              <a:t>Click to edit Master title style</a:t>
            </a:r>
            <a:endParaRPr lang="en-GB" dirty="0"/>
          </a:p>
        </p:txBody>
      </p:sp>
      <p:sp>
        <p:nvSpPr>
          <p:cNvPr id="15" name="Pladsholder til tekst 14"/>
          <p:cNvSpPr>
            <a:spLocks noGrp="1"/>
          </p:cNvSpPr>
          <p:nvPr>
            <p:ph type="body" sz="quarter" idx="13" hasCustomPrompt="1"/>
          </p:nvPr>
        </p:nvSpPr>
        <p:spPr>
          <a:xfrm>
            <a:off x="588966"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br>
              <a:rPr lang="en-GB" dirty="0"/>
            </a:br>
            <a:endParaRPr lang="en-GB" dirty="0"/>
          </a:p>
        </p:txBody>
      </p:sp>
      <p:sp>
        <p:nvSpPr>
          <p:cNvPr id="10" name="Titel 1"/>
          <p:cNvSpPr>
            <a:spLocks noGrp="1"/>
          </p:cNvSpPr>
          <p:nvPr>
            <p:ph type="body" sz="quarter" idx="14" hasCustomPrompt="1"/>
          </p:nvPr>
        </p:nvSpPr>
        <p:spPr>
          <a:xfrm>
            <a:off x="587378" y="2610945"/>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1690682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3" y="620714"/>
            <a:ext cx="11012488" cy="865186"/>
          </a:xfrm>
        </p:spPr>
        <p:txBody>
          <a:bodyPr/>
          <a:lstStyle/>
          <a:p>
            <a:pPr lvl="0"/>
            <a:r>
              <a:rPr lang="en-GB" dirty="0"/>
              <a:t>Click to add title</a:t>
            </a:r>
          </a:p>
        </p:txBody>
      </p:sp>
      <p:sp>
        <p:nvSpPr>
          <p:cNvPr id="3" name="Pladsholder til indhold 2"/>
          <p:cNvSpPr>
            <a:spLocks noGrp="1"/>
          </p:cNvSpPr>
          <p:nvPr>
            <p:ph idx="1" hasCustomPrompt="1"/>
          </p:nvPr>
        </p:nvSpPr>
        <p:spPr>
          <a:xfrm>
            <a:off x="588963" y="1635125"/>
            <a:ext cx="11012488" cy="4675188"/>
          </a:xfrm>
        </p:spPr>
        <p:txBody>
          <a:bodyPr vert="horz" lIns="0" tIns="0" rIns="0" bIns="0" rtlCol="0">
            <a:noAutofit/>
          </a:bodyPr>
          <a:lstStyle>
            <a:lvl1pPr>
              <a:defRPr lang="da-DK" sz="2400" dirty="0" smtClean="0"/>
            </a:lvl1pPr>
            <a:lvl2pPr>
              <a:defRPr lang="da-DK" dirty="0" smtClean="0"/>
            </a:lvl2pPr>
            <a:lvl3pPr>
              <a:defRPr lang="da-DK" dirty="0" smtClean="0"/>
            </a:lvl3pPr>
            <a:lvl4pPr marL="719121" indent="0">
              <a:buNone/>
              <a:defRPr/>
            </a:lvl4pPr>
          </a:lstStyle>
          <a:p>
            <a:pPr lvl="0"/>
            <a:r>
              <a:rPr lang="en-GB" dirty="0"/>
              <a:t>Click to add text</a:t>
            </a:r>
          </a:p>
          <a:p>
            <a:pPr lvl="1"/>
            <a:r>
              <a:rPr lang="en-GB" dirty="0"/>
              <a:t>2</a:t>
            </a:r>
          </a:p>
          <a:p>
            <a:pPr lvl="2"/>
            <a:r>
              <a:rPr lang="en-GB" dirty="0"/>
              <a:t>3</a:t>
            </a:r>
          </a:p>
        </p:txBody>
      </p:sp>
      <p:sp>
        <p:nvSpPr>
          <p:cNvPr id="4" name="Pladsholder til dato 3"/>
          <p:cNvSpPr>
            <a:spLocks noGrp="1"/>
          </p:cNvSpPr>
          <p:nvPr>
            <p:ph type="dt" sz="half" idx="10"/>
          </p:nvPr>
        </p:nvSpPr>
        <p:spPr/>
        <p:txBody>
          <a:bodyPr/>
          <a:lstStyle/>
          <a:p>
            <a:fld id="{48BA57D3-3A06-42DE-8329-4A599228B9A1}" type="datetime1">
              <a:rPr lang="en-GB" smtClean="0"/>
              <a:t>02/06/2017</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79685972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itle and two content object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6" y="620714"/>
            <a:ext cx="11012487" cy="865186"/>
          </a:xfrm>
        </p:spPr>
        <p:txBody>
          <a:bodyPr/>
          <a:lstStyle/>
          <a:p>
            <a:pPr lvl="0"/>
            <a:r>
              <a:rPr lang="en-GB" dirty="0"/>
              <a:t>Click to add title</a:t>
            </a:r>
          </a:p>
        </p:txBody>
      </p:sp>
      <p:sp>
        <p:nvSpPr>
          <p:cNvPr id="3" name="Pladsholder til indhold 2"/>
          <p:cNvSpPr>
            <a:spLocks noGrp="1"/>
          </p:cNvSpPr>
          <p:nvPr>
            <p:ph sz="half" idx="1" hasCustomPrompt="1"/>
          </p:nvPr>
        </p:nvSpPr>
        <p:spPr>
          <a:xfrm>
            <a:off x="588967" y="1635126"/>
            <a:ext cx="5358535" cy="4675187"/>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stStyle>
          <a:p>
            <a:pPr lvl="0"/>
            <a:r>
              <a:rPr lang="en-GB" dirty="0"/>
              <a:t>Click to add text</a:t>
            </a:r>
          </a:p>
          <a:p>
            <a:pPr lvl="1"/>
            <a:r>
              <a:rPr lang="en-GB" dirty="0"/>
              <a:t>2</a:t>
            </a:r>
          </a:p>
          <a:p>
            <a:pPr lvl="2"/>
            <a:r>
              <a:rPr lang="en-GB" dirty="0"/>
              <a:t>3</a:t>
            </a:r>
          </a:p>
          <a:p>
            <a:pPr lvl="3"/>
            <a:endParaRPr lang="en-GB" dirty="0"/>
          </a:p>
        </p:txBody>
      </p:sp>
      <p:sp>
        <p:nvSpPr>
          <p:cNvPr id="4" name="Pladsholder til indhold 3"/>
          <p:cNvSpPr>
            <a:spLocks noGrp="1"/>
          </p:cNvSpPr>
          <p:nvPr>
            <p:ph sz="half" idx="2" hasCustomPrompt="1"/>
          </p:nvPr>
        </p:nvSpPr>
        <p:spPr>
          <a:xfrm>
            <a:off x="6244503" y="1635126"/>
            <a:ext cx="5356948" cy="4675187"/>
          </a:xfrm>
        </p:spPr>
        <p:txBody>
          <a:bodyPr vert="horz" lIns="0" tIns="0" rIns="0" bIns="0" rtlCol="0">
            <a:noAutofit/>
          </a:bodyPr>
          <a:lstStyle>
            <a:lvl1pPr>
              <a:defRPr lang="da-DK" dirty="0" smtClean="0"/>
            </a:lvl1pPr>
            <a:lvl2pPr>
              <a:defRPr lang="da-DK" dirty="0" smtClean="0"/>
            </a:lvl2pPr>
            <a:lvl3pPr>
              <a:defRPr lang="da-DK" dirty="0" smtClean="0"/>
            </a:lvl3pPr>
            <a:lvl4pPr marL="719121" indent="0">
              <a:buNone/>
              <a:defRPr lang="da-DK" dirty="0" smtClean="0"/>
            </a:lvl4pPr>
            <a:lvl5pPr>
              <a:defRPr lang="da-DK" dirty="0"/>
            </a:lvl5pPr>
            <a:lvl8pPr marL="719121" indent="0">
              <a:buNone/>
              <a:defRPr/>
            </a:lvl8pPr>
          </a:lstStyle>
          <a:p>
            <a:pPr lvl="0"/>
            <a:r>
              <a:rPr lang="en-GB" dirty="0"/>
              <a:t>Click to add text</a:t>
            </a:r>
          </a:p>
          <a:p>
            <a:pPr lvl="1"/>
            <a:r>
              <a:rPr lang="en-GB" dirty="0"/>
              <a:t>2</a:t>
            </a:r>
          </a:p>
          <a:p>
            <a:pPr lvl="2"/>
            <a:r>
              <a:rPr lang="en-GB" dirty="0"/>
              <a:t>3</a:t>
            </a:r>
          </a:p>
        </p:txBody>
      </p:sp>
      <p:sp>
        <p:nvSpPr>
          <p:cNvPr id="5" name="Pladsholder til dato 4"/>
          <p:cNvSpPr>
            <a:spLocks noGrp="1"/>
          </p:cNvSpPr>
          <p:nvPr>
            <p:ph type="dt" sz="half" idx="10"/>
          </p:nvPr>
        </p:nvSpPr>
        <p:spPr/>
        <p:txBody>
          <a:bodyPr/>
          <a:lstStyle/>
          <a:p>
            <a:fld id="{4505FA94-BE71-426F-A992-1545AC90C129}" type="datetime1">
              <a:rPr lang="en-GB" smtClean="0"/>
              <a:t>02/06/2017</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75496797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6243639" y="1635126"/>
            <a:ext cx="5357812" cy="4675187"/>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7" y="620716"/>
            <a:ext cx="11012487" cy="865187"/>
          </a:xfrm>
        </p:spPr>
        <p:txBody>
          <a:bodyPr/>
          <a:lstStyle/>
          <a:p>
            <a:pPr lvl="0"/>
            <a:r>
              <a:rPr lang="en-GB" dirty="0"/>
              <a:t>Click to add title</a:t>
            </a:r>
          </a:p>
        </p:txBody>
      </p:sp>
      <p:sp>
        <p:nvSpPr>
          <p:cNvPr id="3" name="Pladsholder til indhold 2"/>
          <p:cNvSpPr>
            <a:spLocks noGrp="1"/>
          </p:cNvSpPr>
          <p:nvPr>
            <p:ph sz="half" idx="1" hasCustomPrompt="1"/>
          </p:nvPr>
        </p:nvSpPr>
        <p:spPr>
          <a:xfrm>
            <a:off x="588966" y="1635125"/>
            <a:ext cx="5359399" cy="4675188"/>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vl5pPr>
              <a:defRPr lang="da-DK" dirty="0"/>
            </a:lvl5pPr>
          </a:lstStyle>
          <a:p>
            <a:pPr lvl="0"/>
            <a:r>
              <a:rPr lang="en-GB" dirty="0"/>
              <a:t>Click to add text</a:t>
            </a:r>
          </a:p>
          <a:p>
            <a:pPr lvl="1"/>
            <a:r>
              <a:rPr lang="en-GB" dirty="0"/>
              <a:t>2</a:t>
            </a:r>
          </a:p>
          <a:p>
            <a:pPr lvl="2"/>
            <a:r>
              <a:rPr lang="en-GB" dirty="0"/>
              <a:t>3</a:t>
            </a:r>
          </a:p>
        </p:txBody>
      </p:sp>
      <p:sp>
        <p:nvSpPr>
          <p:cNvPr id="5" name="Pladsholder til dato 4"/>
          <p:cNvSpPr>
            <a:spLocks noGrp="1"/>
          </p:cNvSpPr>
          <p:nvPr>
            <p:ph type="dt" sz="half" idx="10"/>
          </p:nvPr>
        </p:nvSpPr>
        <p:spPr/>
        <p:txBody>
          <a:bodyPr/>
          <a:lstStyle/>
          <a:p>
            <a:fld id="{1A136EBD-A59D-4A63-8430-010EAF79E64E}" type="datetime1">
              <a:rPr lang="en-GB" smtClean="0"/>
              <a:t>02/06/2017</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01778324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emf"/><Relationship Id="rId25"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588967" y="620714"/>
            <a:ext cx="11012487" cy="865186"/>
          </a:xfrm>
          <a:prstGeom prst="rect">
            <a:avLst/>
          </a:prstGeom>
        </p:spPr>
        <p:txBody>
          <a:bodyPr vert="horz" lIns="0" tIns="0" rIns="0" bIns="0" rtlCol="0" anchor="t" anchorCtr="0">
            <a:noAutofit/>
          </a:body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p:cNvSpPr>
            <a:spLocks noGrp="1"/>
          </p:cNvSpPr>
          <p:nvPr>
            <p:ph type="body" idx="1"/>
          </p:nvPr>
        </p:nvSpPr>
        <p:spPr>
          <a:xfrm>
            <a:off x="588967" y="1635125"/>
            <a:ext cx="11012487" cy="4675188"/>
          </a:xfrm>
          <a:prstGeom prst="rect">
            <a:avLst/>
          </a:prstGeom>
        </p:spPr>
        <p:txBody>
          <a:bodyPr vert="horz" lIns="0" tIns="0" rIns="0" bIns="0" rtlCol="0">
            <a:noAutofit/>
          </a:bodyPr>
          <a:lstStyle/>
          <a:p>
            <a:pPr lvl="0"/>
            <a:r>
              <a:rPr lang="da-DK" dirty="0" err="1"/>
              <a:t>Click</a:t>
            </a:r>
            <a:r>
              <a:rPr lang="da-DK" dirty="0"/>
              <a:t> to </a:t>
            </a:r>
            <a:r>
              <a:rPr lang="da-DK" dirty="0" err="1"/>
              <a:t>add</a:t>
            </a:r>
            <a:r>
              <a:rPr lang="da-DK" dirty="0"/>
              <a:t> </a:t>
            </a:r>
            <a:r>
              <a:rPr lang="da-DK" dirty="0" err="1"/>
              <a:t>text</a:t>
            </a:r>
            <a:endParaRPr lang="da-DK" dirty="0"/>
          </a:p>
          <a:p>
            <a:pPr lvl="1"/>
            <a:r>
              <a:rPr lang="da-DK" dirty="0"/>
              <a:t>2</a:t>
            </a:r>
          </a:p>
          <a:p>
            <a:pPr lvl="2"/>
            <a:r>
              <a:rPr lang="da-DK" dirty="0"/>
              <a:t>3</a:t>
            </a:r>
          </a:p>
          <a:p>
            <a:pPr lvl="3"/>
            <a:r>
              <a:rPr lang="da-DK" dirty="0"/>
              <a:t>4</a:t>
            </a:r>
          </a:p>
          <a:p>
            <a:pPr lvl="4"/>
            <a:r>
              <a:rPr lang="da-DK" dirty="0"/>
              <a:t>5</a:t>
            </a:r>
          </a:p>
          <a:p>
            <a:pPr lvl="5"/>
            <a:r>
              <a:rPr lang="da-DK" dirty="0"/>
              <a:t>6</a:t>
            </a:r>
          </a:p>
          <a:p>
            <a:pPr lvl="6"/>
            <a:r>
              <a:rPr lang="da-DK" dirty="0"/>
              <a:t>7</a:t>
            </a:r>
          </a:p>
          <a:p>
            <a:pPr lvl="7"/>
            <a:r>
              <a:rPr lang="da-DK" dirty="0"/>
              <a:t>8</a:t>
            </a:r>
          </a:p>
          <a:p>
            <a:pPr lvl="8"/>
            <a:r>
              <a:rPr lang="da-DK" dirty="0"/>
              <a:t>9</a:t>
            </a:r>
          </a:p>
        </p:txBody>
      </p:sp>
      <p:sp>
        <p:nvSpPr>
          <p:cNvPr id="7" name="Rectangle 19"/>
          <p:cNvSpPr/>
          <p:nvPr userDrawn="1"/>
        </p:nvSpPr>
        <p:spPr>
          <a:xfrm>
            <a:off x="0" y="6"/>
            <a:ext cx="12192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5" name="Pladsholder til sidefod 4"/>
          <p:cNvSpPr>
            <a:spLocks noGrp="1"/>
          </p:cNvSpPr>
          <p:nvPr>
            <p:ph type="ftr" sz="quarter" idx="3"/>
          </p:nvPr>
        </p:nvSpPr>
        <p:spPr>
          <a:xfrm>
            <a:off x="3236496" y="85749"/>
            <a:ext cx="6981163" cy="176797"/>
          </a:xfrm>
          <a:prstGeom prst="rect">
            <a:avLst/>
          </a:prstGeom>
        </p:spPr>
        <p:txBody>
          <a:bodyPr vert="horz" lIns="0" tIns="0" rIns="0" bIns="0" rtlCol="0" anchor="b" anchorCtr="0"/>
          <a:lstStyle>
            <a:lvl1pPr algn="r">
              <a:defRPr sz="1000">
                <a:solidFill>
                  <a:srgbClr val="333333"/>
                </a:solidFill>
              </a:defRPr>
            </a:lvl1pPr>
          </a:lstStyle>
          <a:p>
            <a:endParaRPr lang="da-DK" dirty="0"/>
          </a:p>
        </p:txBody>
      </p:sp>
      <p:sp>
        <p:nvSpPr>
          <p:cNvPr id="6" name="Pladsholder til slidenummer 5"/>
          <p:cNvSpPr>
            <a:spLocks noGrp="1"/>
          </p:cNvSpPr>
          <p:nvPr>
            <p:ph type="sldNum" sz="quarter" idx="4"/>
          </p:nvPr>
        </p:nvSpPr>
        <p:spPr>
          <a:xfrm>
            <a:off x="11219694" y="85749"/>
            <a:ext cx="381759" cy="176797"/>
          </a:xfrm>
          <a:prstGeom prst="rect">
            <a:avLst/>
          </a:prstGeom>
        </p:spPr>
        <p:txBody>
          <a:bodyPr vert="horz" lIns="0" tIns="0" rIns="0" bIns="0" rtlCol="0" anchor="b" anchorCtr="0"/>
          <a:lstStyle>
            <a:lvl1pPr algn="r">
              <a:defRPr sz="1000">
                <a:solidFill>
                  <a:srgbClr val="333333"/>
                </a:solidFill>
              </a:defRPr>
            </a:lvl1pPr>
          </a:lstStyle>
          <a:p>
            <a:fld id="{091A926C-488A-4E3E-9C21-57CAA120E114}" type="slidenum">
              <a:rPr lang="da-DK" smtClean="0"/>
              <a:pPr/>
              <a:t>‹#›</a:t>
            </a:fld>
            <a:endParaRPr lang="da-DK"/>
          </a:p>
        </p:txBody>
      </p:sp>
      <p:sp>
        <p:nvSpPr>
          <p:cNvPr id="4" name="Pladsholder til dato 3"/>
          <p:cNvSpPr>
            <a:spLocks noGrp="1"/>
          </p:cNvSpPr>
          <p:nvPr>
            <p:ph type="dt" sz="half" idx="2"/>
          </p:nvPr>
        </p:nvSpPr>
        <p:spPr>
          <a:xfrm>
            <a:off x="10329111" y="85749"/>
            <a:ext cx="814976" cy="176797"/>
          </a:xfrm>
          <a:prstGeom prst="rect">
            <a:avLst/>
          </a:prstGeom>
        </p:spPr>
        <p:txBody>
          <a:bodyPr vert="horz" lIns="0" tIns="0" rIns="0" bIns="0" rtlCol="0" anchor="b" anchorCtr="0"/>
          <a:lstStyle>
            <a:lvl1pPr algn="r">
              <a:defRPr sz="1000">
                <a:solidFill>
                  <a:srgbClr val="333333"/>
                </a:solidFill>
              </a:defRPr>
            </a:lvl1pPr>
          </a:lstStyle>
          <a:p>
            <a:fld id="{22039412-A1D7-4F56-B074-5441266AA9AA}" type="datetime1">
              <a:rPr lang="da-DK" smtClean="0"/>
              <a:t>02/06/2017</a:t>
            </a:fld>
            <a:endParaRPr lang="da-DK" dirty="0"/>
          </a:p>
        </p:txBody>
      </p:sp>
      <p:pic>
        <p:nvPicPr>
          <p:cNvPr id="12" name="Picture 11"/>
          <p:cNvPicPr>
            <a:picLocks noChangeAspect="1"/>
          </p:cNvPicPr>
          <p:nvPr userDrawn="1"/>
        </p:nvPicPr>
        <p:blipFill rotWithShape="1">
          <a:blip r:embed="rId24"/>
          <a:srcRect l="12043" t="11448" r="17199" b="13844"/>
          <a:stretch/>
        </p:blipFill>
        <p:spPr>
          <a:xfrm>
            <a:off x="335535" y="63578"/>
            <a:ext cx="166516" cy="211296"/>
          </a:xfrm>
          <a:prstGeom prst="rect">
            <a:avLst/>
          </a:prstGeom>
        </p:spPr>
      </p:pic>
      <p:pic>
        <p:nvPicPr>
          <p:cNvPr id="13" name="Picture 27"/>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561695" y="96471"/>
            <a:ext cx="2332648" cy="159521"/>
          </a:xfrm>
          <a:prstGeom prst="rect">
            <a:avLst/>
          </a:prstGeom>
        </p:spPr>
      </p:pic>
    </p:spTree>
    <p:extLst>
      <p:ext uri="{BB962C8B-B14F-4D97-AF65-F5344CB8AC3E}">
        <p14:creationId xmlns:p14="http://schemas.microsoft.com/office/powerpoint/2010/main" val="1203620196"/>
      </p:ext>
    </p:extLst>
  </p:cSld>
  <p:clrMap bg1="lt1" tx1="dk1" bg2="lt2" tx2="dk2" accent1="accent1" accent2="accent2" accent3="accent3" accent4="accent4" accent5="accent5" accent6="accent6" hlink="hlink" folHlink="folHlink"/>
  <p:sldLayoutIdLst>
    <p:sldLayoutId id="2147483670" r:id="rId1"/>
    <p:sldLayoutId id="2147483674" r:id="rId2"/>
    <p:sldLayoutId id="2147483673" r:id="rId3"/>
    <p:sldLayoutId id="2147483671" r:id="rId4"/>
    <p:sldLayoutId id="2147483659" r:id="rId5"/>
    <p:sldLayoutId id="2147483672" r:id="rId6"/>
    <p:sldLayoutId id="2147483660" r:id="rId7"/>
    <p:sldLayoutId id="2147483662" r:id="rId8"/>
    <p:sldLayoutId id="2147483684" r:id="rId9"/>
    <p:sldLayoutId id="2147483685" r:id="rId10"/>
    <p:sldLayoutId id="2147483677" r:id="rId11"/>
    <p:sldLayoutId id="2147483675" r:id="rId12"/>
    <p:sldLayoutId id="2147483676" r:id="rId13"/>
    <p:sldLayoutId id="2147483678" r:id="rId14"/>
    <p:sldLayoutId id="2147483681" r:id="rId15"/>
    <p:sldLayoutId id="2147483682" r:id="rId16"/>
    <p:sldLayoutId id="2147483683" r:id="rId17"/>
    <p:sldLayoutId id="2147483687" r:id="rId18"/>
    <p:sldLayoutId id="2147483664" r:id="rId19"/>
    <p:sldLayoutId id="2147483665" r:id="rId20"/>
    <p:sldLayoutId id="2147483689" r:id="rId21"/>
    <p:sldLayoutId id="2147483688" r:id="rId22"/>
  </p:sldLayoutIdLst>
  <p:hf hdr="0" ftr="0"/>
  <p:txStyles>
    <p:titleStyle>
      <a:lvl1pPr algn="l" defTabSz="914377" rtl="0" eaLnBrk="1" latinLnBrk="0" hangingPunct="1">
        <a:lnSpc>
          <a:spcPct val="100000"/>
        </a:lnSpc>
        <a:spcBef>
          <a:spcPct val="0"/>
        </a:spcBef>
        <a:buNone/>
        <a:defRPr sz="3000" kern="1200" spc="60" baseline="0">
          <a:solidFill>
            <a:schemeClr val="accent1"/>
          </a:solidFill>
          <a:latin typeface="+mj-lt"/>
          <a:ea typeface="+mj-ea"/>
          <a:cs typeface="+mj-cs"/>
        </a:defRPr>
      </a:lvl1pPr>
    </p:titleStyle>
    <p:bodyStyle>
      <a:lvl1pPr marL="361942" indent="-361942" algn="l" defTabSz="914377"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21" marR="0" indent="-358766" algn="l" defTabSz="914377"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24" indent="-354004" algn="l" defTabSz="914377"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21" indent="354004" algn="l" defTabSz="914377"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4pPr>
      <a:lvl5pPr marL="719121" indent="354004" algn="l" defTabSz="914377"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21" indent="354004" algn="l" defTabSz="914377"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21" indent="354004" algn="l" defTabSz="914377"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21" indent="354004" algn="l" defTabSz="914377"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21" indent="354004" algn="l" defTabSz="914377"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p:bodyStyle>
    <p:other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1" userDrawn="1">
          <p15:clr>
            <a:srgbClr val="F26B43"/>
          </p15:clr>
        </p15:guide>
        <p15:guide id="2" pos="7307" userDrawn="1">
          <p15:clr>
            <a:srgbClr val="F26B43"/>
          </p15:clr>
        </p15:guide>
        <p15:guide id="3" orient="horz" pos="391" userDrawn="1">
          <p15:clr>
            <a:srgbClr val="F26B43"/>
          </p15:clr>
        </p15:guide>
        <p15:guide id="4" orient="horz" pos="935" userDrawn="1">
          <p15:clr>
            <a:srgbClr val="F26B43"/>
          </p15:clr>
        </p15:guide>
        <p15:guide id="6" pos="7308" userDrawn="1">
          <p15:clr>
            <a:srgbClr val="F26B43"/>
          </p15:clr>
        </p15:guide>
        <p15:guide id="7" orient="horz" pos="1026" userDrawn="1">
          <p15:clr>
            <a:srgbClr val="F26B43"/>
          </p15:clr>
        </p15:guide>
        <p15:guide id="8" orient="horz" pos="397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2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jpg"/><Relationship Id="rId3" Type="http://schemas.openxmlformats.org/officeDocument/2006/relationships/image" Target="../media/image3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png"/><Relationship Id="rId1" Type="http://schemas.openxmlformats.org/officeDocument/2006/relationships/slideLayout" Target="../slideLayouts/slideLayout8.xml"/><Relationship Id="rId2" Type="http://schemas.openxmlformats.org/officeDocument/2006/relationships/image" Target="../media/image39.jpeg"/></Relationships>
</file>

<file path=ppt/slides/_rels/slide17.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10.png"/><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5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tiff"/><Relationship Id="rId3" Type="http://schemas.openxmlformats.org/officeDocument/2006/relationships/image" Target="../media/image5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3.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jpeg"/><Relationship Id="rId5" Type="http://schemas.openxmlformats.org/officeDocument/2006/relationships/image" Target="../media/image26.jpeg"/><Relationship Id="rId6" Type="http://schemas.openxmlformats.org/officeDocument/2006/relationships/image" Target="../media/image27.png"/><Relationship Id="rId7" Type="http://schemas.openxmlformats.org/officeDocument/2006/relationships/image" Target="../media/image28.jpg"/><Relationship Id="rId8" Type="http://schemas.openxmlformats.org/officeDocument/2006/relationships/image" Target="../media/image29.jpe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691816"/>
            <a:ext cx="6326372" cy="5811045"/>
          </a:xfrm>
        </p:spPr>
        <p:txBody>
          <a:bodyPr/>
          <a:lstStyle/>
          <a:p>
            <a:r>
              <a:rPr lang="en-GB" dirty="0" smtClean="0"/>
              <a:t>..</a:t>
            </a:r>
            <a:endParaRPr lang="en-GB" dirty="0"/>
          </a:p>
        </p:txBody>
      </p:sp>
      <p:sp>
        <p:nvSpPr>
          <p:cNvPr id="3" name="Subtitle 2"/>
          <p:cNvSpPr>
            <a:spLocks noGrp="1"/>
          </p:cNvSpPr>
          <p:nvPr>
            <p:ph type="subTitle" idx="1"/>
          </p:nvPr>
        </p:nvSpPr>
        <p:spPr>
          <a:xfrm>
            <a:off x="587376" y="3327165"/>
            <a:ext cx="4946648" cy="726435"/>
          </a:xfrm>
        </p:spPr>
        <p:txBody>
          <a:bodyPr/>
          <a:lstStyle/>
          <a:p>
            <a:r>
              <a:rPr lang="en-GB" sz="2000" dirty="0">
                <a:solidFill>
                  <a:schemeClr val="tx2"/>
                </a:solidFill>
              </a:rPr>
              <a:t>Investigating user performance and usability for off-screen mid-air pointing on smartwatches.</a:t>
            </a:r>
          </a:p>
        </p:txBody>
      </p:sp>
      <p:sp>
        <p:nvSpPr>
          <p:cNvPr id="4" name="Text Placeholder 3"/>
          <p:cNvSpPr>
            <a:spLocks noGrp="1"/>
          </p:cNvSpPr>
          <p:nvPr>
            <p:ph type="body" sz="quarter" idx="13"/>
          </p:nvPr>
        </p:nvSpPr>
        <p:spPr>
          <a:xfrm>
            <a:off x="587376" y="4734365"/>
            <a:ext cx="4946649" cy="899767"/>
          </a:xfrm>
        </p:spPr>
        <p:txBody>
          <a:bodyPr/>
          <a:lstStyle/>
          <a:p>
            <a:r>
              <a:rPr lang="en-GB" sz="1600" dirty="0"/>
              <a:t>Tudor-Stefan Dragan</a:t>
            </a:r>
          </a:p>
          <a:p>
            <a:r>
              <a:rPr lang="en-GB" sz="1600" dirty="0"/>
              <a:t>Department of Computer Science</a:t>
            </a:r>
          </a:p>
          <a:p>
            <a:r>
              <a:rPr lang="en-GB" sz="1600" dirty="0"/>
              <a:t>Copenhagen 2017</a:t>
            </a:r>
          </a:p>
          <a:p>
            <a:endParaRPr lang="en-GB" sz="1600" dirty="0"/>
          </a:p>
        </p:txBody>
      </p:sp>
      <p:sp>
        <p:nvSpPr>
          <p:cNvPr id="8" name="Text Placeholder 7"/>
          <p:cNvSpPr>
            <a:spLocks noGrp="1"/>
          </p:cNvSpPr>
          <p:nvPr>
            <p:ph type="body" sz="quarter" idx="14"/>
          </p:nvPr>
        </p:nvSpPr>
        <p:spPr>
          <a:xfrm>
            <a:off x="587377" y="1020200"/>
            <a:ext cx="4946649" cy="2306965"/>
          </a:xfrm>
        </p:spPr>
        <p:txBody>
          <a:bodyPr/>
          <a:lstStyle/>
          <a:p>
            <a:r>
              <a:rPr lang="en-GB" sz="3200" dirty="0"/>
              <a:t>Interacting Beyond The Smartwatch Display Using Motion Tracking Technologies</a:t>
            </a:r>
          </a:p>
        </p:txBody>
      </p:sp>
      <p:sp>
        <p:nvSpPr>
          <p:cNvPr id="5" name="Pladsholder til dato 4"/>
          <p:cNvSpPr>
            <a:spLocks noGrp="1"/>
          </p:cNvSpPr>
          <p:nvPr>
            <p:ph type="dt" sz="half" idx="10"/>
          </p:nvPr>
        </p:nvSpPr>
        <p:spPr/>
        <p:txBody>
          <a:bodyPr/>
          <a:lstStyle/>
          <a:p>
            <a:fld id="{E7A3A5D2-2426-4AED-8EAE-579EFD31C46A}" type="datetime1">
              <a:rPr lang="en-GB" smtClean="0"/>
              <a:t>02/06/2017</a:t>
            </a:fld>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pPr/>
              <a:t>1</a:t>
            </a:fld>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9768" y="941544"/>
            <a:ext cx="3714397" cy="5311588"/>
          </a:xfrm>
          <a:prstGeom prst="rect">
            <a:avLst/>
          </a:prstGeom>
        </p:spPr>
      </p:pic>
    </p:spTree>
    <p:extLst>
      <p:ext uri="{BB962C8B-B14F-4D97-AF65-F5344CB8AC3E}">
        <p14:creationId xmlns:p14="http://schemas.microsoft.com/office/powerpoint/2010/main" val="263493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Mid-air pointing to the rescue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8963" y="2363787"/>
            <a:ext cx="5208324" cy="3906243"/>
          </a:xfrm>
        </p:spPr>
      </p:pic>
      <p:sp>
        <p:nvSpPr>
          <p:cNvPr id="4" name="Date Placeholder 3"/>
          <p:cNvSpPr>
            <a:spLocks noGrp="1"/>
          </p:cNvSpPr>
          <p:nvPr>
            <p:ph type="dt" sz="half" idx="10"/>
          </p:nvPr>
        </p:nvSpPr>
        <p:spPr/>
        <p:txBody>
          <a:bodyPr/>
          <a:lstStyle/>
          <a:p>
            <a:fld id="{48BA57D3-3A06-42DE-8329-4A599228B9A1}" type="datetime1">
              <a:rPr lang="en-GB" smtClean="0"/>
              <a:t>02/06/2017</a:t>
            </a:fld>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10</a:t>
            </a:fld>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249" y="2363786"/>
            <a:ext cx="5208324" cy="3906243"/>
          </a:xfrm>
          <a:prstGeom prst="rect">
            <a:avLst/>
          </a:prstGeom>
        </p:spPr>
      </p:pic>
      <p:sp>
        <p:nvSpPr>
          <p:cNvPr id="9" name="Content Placeholder 2"/>
          <p:cNvSpPr txBox="1">
            <a:spLocks/>
          </p:cNvSpPr>
          <p:nvPr/>
        </p:nvSpPr>
        <p:spPr>
          <a:xfrm>
            <a:off x="588967" y="1635126"/>
            <a:ext cx="11012486" cy="4675187"/>
          </a:xfrm>
          <a:prstGeom prst="rect">
            <a:avLst/>
          </a:prstGeom>
        </p:spPr>
        <p:txBody>
          <a:bodyPr vert="horz" lIns="0" tIns="0" rIns="0" bIns="0" rtlCol="0">
            <a:noAutofit/>
          </a:bodyPr>
          <a:lstStyle>
            <a:lvl1pPr marL="361942" indent="-361942" algn="l" defTabSz="914377"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21" marR="0" indent="-358766" algn="l" defTabSz="914377"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24" indent="-354004" algn="l" defTabSz="914377"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21" indent="0" algn="l" defTabSz="914377"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4pPr>
            <a:lvl5pPr marL="719121" indent="354004" algn="l" defTabSz="914377"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21" indent="354004" algn="l" defTabSz="914377"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21" indent="354004" algn="l" defTabSz="914377"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21" indent="354004" algn="l" defTabSz="914377"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21" indent="354004" algn="l" defTabSz="914377"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r>
              <a:rPr lang="en-US" dirty="0" smtClean="0"/>
              <a:t>Passive motion tracking </a:t>
            </a:r>
            <a:endParaRPr lang="en-US" dirty="0"/>
          </a:p>
        </p:txBody>
      </p:sp>
    </p:spTree>
    <p:extLst>
      <p:ext uri="{BB962C8B-B14F-4D97-AF65-F5344CB8AC3E}">
        <p14:creationId xmlns:p14="http://schemas.microsoft.com/office/powerpoint/2010/main" val="3338123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4" name="Date Placeholder 3"/>
          <p:cNvSpPr>
            <a:spLocks noGrp="1"/>
          </p:cNvSpPr>
          <p:nvPr>
            <p:ph type="dt" sz="half" idx="10"/>
          </p:nvPr>
        </p:nvSpPr>
        <p:spPr/>
        <p:txBody>
          <a:bodyPr/>
          <a:lstStyle/>
          <a:p>
            <a:fld id="{48BA57D3-3A06-42DE-8329-4A599228B9A1}" type="datetime1">
              <a:rPr lang="en-GB" smtClean="0"/>
              <a:t>02/06/2017</a:t>
            </a:fld>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11</a:t>
            </a:fld>
            <a:endParaRPr lang="en-GB" dirty="0"/>
          </a:p>
        </p:txBody>
      </p:sp>
      <p:pic>
        <p:nvPicPr>
          <p:cNvPr id="6" name="Content Placeholder 5" descr="/Users/tudorgk/Documents/master-thesis/document pictures/Optitrack system copy.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6097" y="1635125"/>
            <a:ext cx="9938218" cy="4675188"/>
          </a:xfrm>
          <a:prstGeom prst="rect">
            <a:avLst/>
          </a:prstGeom>
          <a:noFill/>
          <a:ln>
            <a:noFill/>
          </a:ln>
        </p:spPr>
      </p:pic>
    </p:spTree>
    <p:extLst>
      <p:ext uri="{BB962C8B-B14F-4D97-AF65-F5344CB8AC3E}">
        <p14:creationId xmlns:p14="http://schemas.microsoft.com/office/powerpoint/2010/main" val="7190863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DAF43-1202-426F-86D9-1103B3A8C111}" type="datetime1">
              <a:rPr lang="en-GB" smtClean="0"/>
              <a:t>02/06/2017</a:t>
            </a:fld>
            <a:endParaRPr lang="en-GB" dirty="0"/>
          </a:p>
        </p:txBody>
      </p:sp>
      <p:sp>
        <p:nvSpPr>
          <p:cNvPr id="3" name="Slide Number Placeholder 2"/>
          <p:cNvSpPr>
            <a:spLocks noGrp="1"/>
          </p:cNvSpPr>
          <p:nvPr>
            <p:ph type="sldNum" sz="quarter" idx="12"/>
          </p:nvPr>
        </p:nvSpPr>
        <p:spPr/>
        <p:txBody>
          <a:bodyPr/>
          <a:lstStyle/>
          <a:p>
            <a:fld id="{091A926C-488A-4E3E-9C21-57CAA120E114}" type="slidenum">
              <a:rPr lang="en-GB" smtClean="0"/>
              <a:t>12</a:t>
            </a:fld>
            <a:endParaRPr lang="en-GB" dirty="0"/>
          </a:p>
        </p:txBody>
      </p:sp>
      <p:sp>
        <p:nvSpPr>
          <p:cNvPr id="4" name="Text Placeholder 3"/>
          <p:cNvSpPr>
            <a:spLocks noGrp="1"/>
          </p:cNvSpPr>
          <p:nvPr>
            <p:ph type="body" sz="quarter" idx="15"/>
          </p:nvPr>
        </p:nvSpPr>
        <p:spPr/>
        <p:txBody>
          <a:bodyPr/>
          <a:lstStyle/>
          <a:p>
            <a:endParaRPr lang="en-US" dirty="0" smtClean="0"/>
          </a:p>
          <a:p>
            <a:endParaRPr lang="en-US" dirty="0" smtClean="0"/>
          </a:p>
          <a:p>
            <a:pPr marL="914400" indent="-914400">
              <a:buFont typeface="+mj-lt"/>
              <a:buAutoNum type="arabicPeriod"/>
            </a:pPr>
            <a:r>
              <a:rPr lang="en-US" cap="none" dirty="0" smtClean="0"/>
              <a:t>Interaction Technologies</a:t>
            </a:r>
          </a:p>
          <a:p>
            <a:pPr marL="914400" indent="-914400">
              <a:buFont typeface="+mj-lt"/>
              <a:buAutoNum type="arabicPeriod"/>
            </a:pPr>
            <a:r>
              <a:rPr lang="en-US" cap="none" dirty="0"/>
              <a:t>Off-screen Interaction Task</a:t>
            </a:r>
          </a:p>
          <a:p>
            <a:pPr marL="914400" indent="-914400">
              <a:buFont typeface="+mj-lt"/>
              <a:buAutoNum type="arabicPeriod"/>
            </a:pPr>
            <a:r>
              <a:rPr lang="en-US" cap="none" dirty="0" smtClean="0"/>
              <a:t>User Interfaces</a:t>
            </a:r>
            <a:endParaRPr lang="en-US" dirty="0"/>
          </a:p>
        </p:txBody>
      </p:sp>
    </p:spTree>
    <p:extLst>
      <p:ext uri="{BB962C8B-B14F-4D97-AF65-F5344CB8AC3E}">
        <p14:creationId xmlns:p14="http://schemas.microsoft.com/office/powerpoint/2010/main" val="129998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xEl>
                                              <p:pRg st="2" end="2"/>
                                            </p:txEl>
                                          </p:spTgt>
                                        </p:tgtEl>
                                      </p:cBhvr>
                                    </p:animEffect>
                                    <p:set>
                                      <p:cBhvr>
                                        <p:cTn id="7" dur="1" fill="hold">
                                          <p:stCondLst>
                                            <p:cond delay="499"/>
                                          </p:stCondLst>
                                        </p:cTn>
                                        <p:tgtEl>
                                          <p:spTgt spid="4">
                                            <p:txEl>
                                              <p:pRg st="2" end="2"/>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xEl>
                                              <p:pRg st="4" end="4"/>
                                            </p:txEl>
                                          </p:spTgt>
                                        </p:tgtEl>
                                      </p:cBhvr>
                                    </p:animEffect>
                                    <p:set>
                                      <p:cBhvr>
                                        <p:cTn id="10" dur="1" fill="hold">
                                          <p:stCondLst>
                                            <p:cond delay="499"/>
                                          </p:stCondLst>
                                        </p:cTn>
                                        <p:tgtEl>
                                          <p:spTgt spid="4">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2711" y="1363156"/>
            <a:ext cx="3836504" cy="2753435"/>
          </a:xfrm>
          <a:prstGeom prst="rect">
            <a:avLst/>
          </a:prstGeom>
        </p:spPr>
      </p:pic>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791" t="791" r="791" b="791"/>
          <a:stretch/>
        </p:blipFill>
        <p:spPr>
          <a:xfrm>
            <a:off x="3597965" y="1363156"/>
            <a:ext cx="5155733" cy="2749723"/>
          </a:xfrm>
        </p:spPr>
      </p:pic>
      <p:sp>
        <p:nvSpPr>
          <p:cNvPr id="2" name="Title 1"/>
          <p:cNvSpPr>
            <a:spLocks noGrp="1"/>
          </p:cNvSpPr>
          <p:nvPr>
            <p:ph type="title"/>
          </p:nvPr>
        </p:nvSpPr>
        <p:spPr/>
        <p:txBody>
          <a:bodyPr/>
          <a:lstStyle/>
          <a:p>
            <a:r>
              <a:rPr lang="en-US" dirty="0" smtClean="0"/>
              <a:t>Off-screen interaction</a:t>
            </a:r>
            <a:endParaRPr lang="en-US" dirty="0"/>
          </a:p>
        </p:txBody>
      </p:sp>
      <p:sp>
        <p:nvSpPr>
          <p:cNvPr id="4" name="Date Placeholder 3"/>
          <p:cNvSpPr>
            <a:spLocks noGrp="1"/>
          </p:cNvSpPr>
          <p:nvPr>
            <p:ph type="dt" sz="half" idx="10"/>
          </p:nvPr>
        </p:nvSpPr>
        <p:spPr/>
        <p:txBody>
          <a:bodyPr/>
          <a:lstStyle/>
          <a:p>
            <a:fld id="{48BA57D3-3A06-42DE-8329-4A599228B9A1}" type="datetime1">
              <a:rPr lang="en-GB" smtClean="0"/>
              <a:t>02/06/2017</a:t>
            </a:fld>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13</a:t>
            </a:fld>
            <a:endParaRPr lang="en-GB" dirty="0"/>
          </a:p>
        </p:txBody>
      </p:sp>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363156"/>
            <a:ext cx="3597965" cy="2749722"/>
          </a:xfrm>
          <a:prstGeom prst="rect">
            <a:avLst/>
          </a:prstGeom>
          <a:noFill/>
          <a:ln>
            <a:noFil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42" y="4112878"/>
            <a:ext cx="6203973" cy="2589646"/>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853" t="16260" r="853" b="28237"/>
          <a:stretch/>
        </p:blipFill>
        <p:spPr>
          <a:xfrm>
            <a:off x="6175831" y="4112879"/>
            <a:ext cx="6091213" cy="2589646"/>
          </a:xfrm>
          <a:prstGeom prst="rect">
            <a:avLst/>
          </a:prstGeom>
        </p:spPr>
      </p:pic>
    </p:spTree>
    <p:extLst>
      <p:ext uri="{BB962C8B-B14F-4D97-AF65-F5344CB8AC3E}">
        <p14:creationId xmlns:p14="http://schemas.microsoft.com/office/powerpoint/2010/main" val="60969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task</a:t>
            </a:r>
            <a:endParaRPr lang="en-US" dirty="0"/>
          </a:p>
        </p:txBody>
      </p:sp>
      <p:sp>
        <p:nvSpPr>
          <p:cNvPr id="4" name="Date Placeholder 3"/>
          <p:cNvSpPr>
            <a:spLocks noGrp="1"/>
          </p:cNvSpPr>
          <p:nvPr>
            <p:ph type="dt" sz="half" idx="10"/>
          </p:nvPr>
        </p:nvSpPr>
        <p:spPr/>
        <p:txBody>
          <a:bodyPr/>
          <a:lstStyle/>
          <a:p>
            <a:fld id="{48BA57D3-3A06-42DE-8329-4A599228B9A1}" type="datetime1">
              <a:rPr lang="en-GB" smtClean="0"/>
              <a:t>02/06/2017</a:t>
            </a:fld>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14</a:t>
            </a:fld>
            <a:endParaRPr lang="en-GB" dirty="0"/>
          </a:p>
        </p:txBody>
      </p:sp>
      <p:pic>
        <p:nvPicPr>
          <p:cNvPr id="7" name="Content Placeholder 6" descr="/Users/tudorgk/Google Drive/Thesis/Task Design.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807495" y="1485900"/>
            <a:ext cx="4946898" cy="5141912"/>
          </a:xfrm>
          <a:prstGeom prst="rect">
            <a:avLst/>
          </a:prstGeom>
          <a:noFill/>
          <a:ln>
            <a:noFill/>
          </a:ln>
        </p:spPr>
      </p:pic>
    </p:spTree>
    <p:extLst>
      <p:ext uri="{BB962C8B-B14F-4D97-AF65-F5344CB8AC3E}">
        <p14:creationId xmlns:p14="http://schemas.microsoft.com/office/powerpoint/2010/main" val="20704171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DAF43-1202-426F-86D9-1103B3A8C111}" type="datetime1">
              <a:rPr lang="en-GB" smtClean="0"/>
              <a:t>02/06/2017</a:t>
            </a:fld>
            <a:endParaRPr lang="en-GB" dirty="0"/>
          </a:p>
        </p:txBody>
      </p:sp>
      <p:sp>
        <p:nvSpPr>
          <p:cNvPr id="3" name="Slide Number Placeholder 2"/>
          <p:cNvSpPr>
            <a:spLocks noGrp="1"/>
          </p:cNvSpPr>
          <p:nvPr>
            <p:ph type="sldNum" sz="quarter" idx="12"/>
          </p:nvPr>
        </p:nvSpPr>
        <p:spPr/>
        <p:txBody>
          <a:bodyPr/>
          <a:lstStyle/>
          <a:p>
            <a:fld id="{091A926C-488A-4E3E-9C21-57CAA120E114}" type="slidenum">
              <a:rPr lang="en-GB" smtClean="0"/>
              <a:t>15</a:t>
            </a:fld>
            <a:endParaRPr lang="en-GB" dirty="0"/>
          </a:p>
        </p:txBody>
      </p:sp>
      <p:sp>
        <p:nvSpPr>
          <p:cNvPr id="4" name="Text Placeholder 3"/>
          <p:cNvSpPr>
            <a:spLocks noGrp="1"/>
          </p:cNvSpPr>
          <p:nvPr>
            <p:ph type="body" sz="quarter" idx="15"/>
          </p:nvPr>
        </p:nvSpPr>
        <p:spPr/>
        <p:txBody>
          <a:bodyPr/>
          <a:lstStyle/>
          <a:p>
            <a:endParaRPr lang="en-US" dirty="0" smtClean="0"/>
          </a:p>
          <a:p>
            <a:endParaRPr lang="en-US" dirty="0" smtClean="0"/>
          </a:p>
          <a:p>
            <a:pPr marL="914400" indent="-914400">
              <a:buFont typeface="+mj-lt"/>
              <a:buAutoNum type="arabicPeriod"/>
            </a:pPr>
            <a:r>
              <a:rPr lang="en-US" cap="none" dirty="0"/>
              <a:t>Interaction Technologies</a:t>
            </a:r>
            <a:endParaRPr lang="en-US" cap="none" dirty="0" smtClean="0"/>
          </a:p>
          <a:p>
            <a:pPr marL="914400" indent="-914400">
              <a:buFont typeface="+mj-lt"/>
              <a:buAutoNum type="arabicPeriod"/>
            </a:pPr>
            <a:r>
              <a:rPr lang="en-US" cap="none" dirty="0" smtClean="0"/>
              <a:t>Off-screen Interaction Task</a:t>
            </a:r>
          </a:p>
          <a:p>
            <a:pPr marL="914400" indent="-914400">
              <a:buFont typeface="+mj-lt"/>
              <a:buAutoNum type="arabicPeriod"/>
            </a:pPr>
            <a:r>
              <a:rPr lang="en-US" cap="none" dirty="0" smtClean="0"/>
              <a:t>User Interfaces</a:t>
            </a:r>
          </a:p>
          <a:p>
            <a:endParaRPr lang="en-US" dirty="0"/>
          </a:p>
        </p:txBody>
      </p:sp>
    </p:spTree>
    <p:extLst>
      <p:ext uri="{BB962C8B-B14F-4D97-AF65-F5344CB8AC3E}">
        <p14:creationId xmlns:p14="http://schemas.microsoft.com/office/powerpoint/2010/main" val="57566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500"/>
                                        <p:tgtEl>
                                          <p:spTgt spid="4">
                                            <p:txEl>
                                              <p:pRg st="2" end="2"/>
                                            </p:txEl>
                                          </p:spTgt>
                                        </p:tgtEl>
                                      </p:cBhvr>
                                    </p:animEffect>
                                    <p:set>
                                      <p:cBhvr>
                                        <p:cTn id="7" dur="1" fill="hold">
                                          <p:stCondLst>
                                            <p:cond delay="499"/>
                                          </p:stCondLst>
                                        </p:cTn>
                                        <p:tgtEl>
                                          <p:spTgt spid="4">
                                            <p:txEl>
                                              <p:pRg st="2" end="2"/>
                                            </p:txEl>
                                          </p:spTgt>
                                        </p:tgtEl>
                                        <p:attrNameLst>
                                          <p:attrName>style.visibility</p:attrName>
                                        </p:attrNameLst>
                                      </p:cBhvr>
                                      <p:to>
                                        <p:strVal val="hidden"/>
                                      </p:to>
                                    </p:set>
                                  </p:childTnLst>
                                </p:cTn>
                              </p:par>
                              <p:par>
                                <p:cTn id="8" presetID="10" presetClass="exit" presetSubtype="0" fill="hold" grpId="1" nodeType="withEffect">
                                  <p:stCondLst>
                                    <p:cond delay="0"/>
                                  </p:stCondLst>
                                  <p:childTnLst>
                                    <p:animEffect transition="out" filter="fade">
                                      <p:cBhvr>
                                        <p:cTn id="9" dur="500"/>
                                        <p:tgtEl>
                                          <p:spTgt spid="4">
                                            <p:txEl>
                                              <p:pRg st="3" end="3"/>
                                            </p:txEl>
                                          </p:spTgt>
                                        </p:tgtEl>
                                      </p:cBhvr>
                                    </p:animEffect>
                                    <p:set>
                                      <p:cBhvr>
                                        <p:cTn id="10" dur="1" fill="hold">
                                          <p:stCondLst>
                                            <p:cond delay="499"/>
                                          </p:stCondLst>
                                        </p:cTn>
                                        <p:tgtEl>
                                          <p:spTgt spid="4">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966" y="640391"/>
            <a:ext cx="11012487" cy="865186"/>
          </a:xfrm>
        </p:spPr>
        <p:txBody>
          <a:bodyPr/>
          <a:lstStyle/>
          <a:p>
            <a:r>
              <a:rPr lang="en-US" dirty="0" smtClean="0"/>
              <a:t>Choosing the proper UI</a:t>
            </a:r>
            <a:endParaRPr lang="en-US" dirty="0"/>
          </a:p>
        </p:txBody>
      </p:sp>
      <p:sp>
        <p:nvSpPr>
          <p:cNvPr id="3" name="Content Placeholder 2"/>
          <p:cNvSpPr>
            <a:spLocks noGrp="1"/>
          </p:cNvSpPr>
          <p:nvPr>
            <p:ph sz="half" idx="1"/>
          </p:nvPr>
        </p:nvSpPr>
        <p:spPr>
          <a:xfrm>
            <a:off x="588967" y="1635126"/>
            <a:ext cx="11012486" cy="4675187"/>
          </a:xfrm>
        </p:spPr>
        <p:txBody>
          <a:bodyPr/>
          <a:lstStyle/>
          <a:p>
            <a:r>
              <a:rPr lang="en-US" dirty="0" smtClean="0"/>
              <a:t>Cue-based navigation</a:t>
            </a:r>
            <a:endParaRPr lang="en-US" dirty="0"/>
          </a:p>
        </p:txBody>
      </p:sp>
      <p:sp>
        <p:nvSpPr>
          <p:cNvPr id="5" name="Date Placeholder 4"/>
          <p:cNvSpPr>
            <a:spLocks noGrp="1"/>
          </p:cNvSpPr>
          <p:nvPr>
            <p:ph type="dt" sz="half" idx="10"/>
          </p:nvPr>
        </p:nvSpPr>
        <p:spPr/>
        <p:txBody>
          <a:bodyPr/>
          <a:lstStyle/>
          <a:p>
            <a:fld id="{4505FA94-BE71-426F-A992-1545AC90C129}" type="datetime1">
              <a:rPr lang="en-GB" smtClean="0"/>
              <a:t>02/06/2017</a:t>
            </a:fld>
            <a:endParaRPr lang="en-GB" dirty="0"/>
          </a:p>
        </p:txBody>
      </p:sp>
      <p:sp>
        <p:nvSpPr>
          <p:cNvPr id="6" name="Slide Number Placeholder 5"/>
          <p:cNvSpPr>
            <a:spLocks noGrp="1"/>
          </p:cNvSpPr>
          <p:nvPr>
            <p:ph type="sldNum" sz="quarter" idx="12"/>
          </p:nvPr>
        </p:nvSpPr>
        <p:spPr/>
        <p:txBody>
          <a:bodyPr/>
          <a:lstStyle/>
          <a:p>
            <a:fld id="{091A926C-488A-4E3E-9C21-57CAA120E114}" type="slidenum">
              <a:rPr lang="en-GB" smtClean="0"/>
              <a:t>16</a:t>
            </a:fld>
            <a:endParaRPr lang="en-GB" dirty="0"/>
          </a:p>
        </p:txBody>
      </p:sp>
      <p:sp>
        <p:nvSpPr>
          <p:cNvPr id="7"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743" y="2415339"/>
            <a:ext cx="2490972" cy="389497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799715" y="3011864"/>
            <a:ext cx="1509680" cy="27174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a:spLocks noChangeArrowheads="1"/>
          </p:cNvSpPr>
          <p:nvPr/>
        </p:nvSpPr>
        <p:spPr bwMode="auto">
          <a:xfrm>
            <a:off x="0" y="6019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p:cNvPicPr/>
          <p:nvPr/>
        </p:nvPicPr>
        <p:blipFill rotWithShape="1">
          <a:blip r:embed="rId4" cstate="print">
            <a:extLst>
              <a:ext uri="{28A0092B-C50C-407E-A947-70E740481C1C}">
                <a14:useLocalDpi xmlns:a14="http://schemas.microsoft.com/office/drawing/2010/main" val="0"/>
              </a:ext>
            </a:extLst>
          </a:blip>
          <a:srcRect l="-1" r="50632" b="8654"/>
          <a:stretch/>
        </p:blipFill>
        <p:spPr bwMode="auto">
          <a:xfrm>
            <a:off x="1216354" y="2752747"/>
            <a:ext cx="4121257" cy="2976541"/>
          </a:xfrm>
          <a:prstGeom prst="rect">
            <a:avLst/>
          </a:prstGeom>
          <a:noFill/>
          <a:ln>
            <a:noFill/>
          </a:ln>
        </p:spPr>
      </p:pic>
      <p:sp>
        <p:nvSpPr>
          <p:cNvPr id="9" name="Right Arrow 8"/>
          <p:cNvSpPr/>
          <p:nvPr/>
        </p:nvSpPr>
        <p:spPr>
          <a:xfrm>
            <a:off x="5928158" y="3854284"/>
            <a:ext cx="967563" cy="726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y 12"/>
          <p:cNvSpPr/>
          <p:nvPr/>
        </p:nvSpPr>
        <p:spPr>
          <a:xfrm>
            <a:off x="1463851" y="2462235"/>
            <a:ext cx="3557564" cy="3557564"/>
          </a:xfrm>
          <a:prstGeom prst="mathMultiply">
            <a:avLst/>
          </a:prstGeom>
          <a:solidFill>
            <a:srgbClr val="A31D20">
              <a:alpha val="3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36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par>
                                <p:cTn id="21" presetID="10" presetClass="entr" presetSubtype="0" fill="hold" nodeType="withEffect">
                                  <p:stCondLst>
                                    <p:cond delay="0"/>
                                  </p:stCondLst>
                                  <p:childTnLst>
                                    <p:set>
                                      <p:cBhvr>
                                        <p:cTn id="22" dur="1" fill="hold">
                                          <p:stCondLst>
                                            <p:cond delay="0"/>
                                          </p:stCondLst>
                                        </p:cTn>
                                        <p:tgtEl>
                                          <p:spTgt spid="1025"/>
                                        </p:tgtEl>
                                        <p:attrNameLst>
                                          <p:attrName>style.visibility</p:attrName>
                                        </p:attrNameLst>
                                      </p:cBhvr>
                                      <p:to>
                                        <p:strVal val="visible"/>
                                      </p:to>
                                    </p:set>
                                    <p:animEffect transition="in" filter="fade">
                                      <p:cBhvr>
                                        <p:cTn id="23" dur="500"/>
                                        <p:tgtEl>
                                          <p:spTgt spid="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004343" y="2099985"/>
            <a:ext cx="6116285" cy="4587214"/>
            <a:chOff x="239769" y="1563964"/>
            <a:chExt cx="6893858" cy="5170394"/>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769" y="1563964"/>
              <a:ext cx="6893858" cy="5170394"/>
            </a:xfrm>
            <a:prstGeom prst="rect">
              <a:avLst/>
            </a:prstGeom>
          </p:spPr>
        </p:pic>
        <p:pic>
          <p:nvPicPr>
            <p:cNvPr id="25" name="Picture 24" descr="/Users/tudorgk/Documents/master-thesis/document pictures/trial_recording_idle.png"/>
            <p:cNvPicPr/>
            <p:nvPr/>
          </p:nvPicPr>
          <p:blipFill>
            <a:blip r:embed="rId4">
              <a:extLst>
                <a:ext uri="{28A0092B-C50C-407E-A947-70E740481C1C}">
                  <a14:useLocalDpi xmlns:a14="http://schemas.microsoft.com/office/drawing/2010/main" val="0"/>
                </a:ext>
              </a:extLst>
            </a:blip>
            <a:srcRect/>
            <a:stretch>
              <a:fillRect/>
            </a:stretch>
          </p:blipFill>
          <p:spPr bwMode="auto">
            <a:xfrm>
              <a:off x="2613469" y="3155923"/>
              <a:ext cx="1986475" cy="1986475"/>
            </a:xfrm>
            <a:prstGeom prst="rect">
              <a:avLst/>
            </a:prstGeom>
            <a:noFill/>
            <a:ln>
              <a:noFill/>
            </a:ln>
          </p:spPr>
        </p:pic>
      </p:grpSp>
      <p:sp>
        <p:nvSpPr>
          <p:cNvPr id="2" name="Title 1"/>
          <p:cNvSpPr>
            <a:spLocks noGrp="1"/>
          </p:cNvSpPr>
          <p:nvPr>
            <p:ph type="title"/>
          </p:nvPr>
        </p:nvSpPr>
        <p:spPr>
          <a:xfrm>
            <a:off x="588966" y="640391"/>
            <a:ext cx="11012487" cy="865186"/>
          </a:xfrm>
        </p:spPr>
        <p:txBody>
          <a:bodyPr/>
          <a:lstStyle/>
          <a:p>
            <a:r>
              <a:rPr lang="en-US" dirty="0" smtClean="0"/>
              <a:t>Choosing the proper UI</a:t>
            </a:r>
            <a:endParaRPr lang="en-US" dirty="0"/>
          </a:p>
        </p:txBody>
      </p:sp>
      <p:grpSp>
        <p:nvGrpSpPr>
          <p:cNvPr id="23" name="Group 22"/>
          <p:cNvGrpSpPr/>
          <p:nvPr/>
        </p:nvGrpSpPr>
        <p:grpSpPr>
          <a:xfrm>
            <a:off x="5855542" y="2099985"/>
            <a:ext cx="3270022" cy="4587214"/>
            <a:chOff x="6908300" y="2099985"/>
            <a:chExt cx="3270022" cy="4587214"/>
          </a:xfrm>
        </p:grpSpPr>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23268" r="23268"/>
            <a:stretch/>
          </p:blipFill>
          <p:spPr>
            <a:xfrm>
              <a:off x="6908300" y="2099985"/>
              <a:ext cx="3270022" cy="4587214"/>
            </a:xfrm>
            <a:prstGeom prst="rect">
              <a:avLst/>
            </a:prstGeom>
          </p:spPr>
        </p:pic>
        <p:pic>
          <p:nvPicPr>
            <p:cNvPr id="31" name="Picture 30" descr="/Users/tudorgk/Documents/master-thesis/document pictures/trial_recording_idle.png"/>
            <p:cNvPicPr/>
            <p:nvPr/>
          </p:nvPicPr>
          <p:blipFill>
            <a:blip r:embed="rId4">
              <a:extLst>
                <a:ext uri="{28A0092B-C50C-407E-A947-70E740481C1C}">
                  <a14:useLocalDpi xmlns:a14="http://schemas.microsoft.com/office/drawing/2010/main" val="0"/>
                </a:ext>
              </a:extLst>
            </a:blip>
            <a:srcRect/>
            <a:stretch>
              <a:fillRect/>
            </a:stretch>
          </p:blipFill>
          <p:spPr bwMode="auto">
            <a:xfrm>
              <a:off x="7591133" y="3512383"/>
              <a:ext cx="1762416" cy="1762416"/>
            </a:xfrm>
            <a:prstGeom prst="rect">
              <a:avLst/>
            </a:prstGeom>
            <a:noFill/>
            <a:ln>
              <a:noFill/>
            </a:ln>
          </p:spPr>
        </p:pic>
      </p:grpSp>
      <p:sp>
        <p:nvSpPr>
          <p:cNvPr id="3" name="Content Placeholder 2"/>
          <p:cNvSpPr>
            <a:spLocks noGrp="1"/>
          </p:cNvSpPr>
          <p:nvPr>
            <p:ph sz="half" idx="1"/>
          </p:nvPr>
        </p:nvSpPr>
        <p:spPr>
          <a:xfrm>
            <a:off x="588967" y="1635126"/>
            <a:ext cx="11012486" cy="4675187"/>
          </a:xfrm>
        </p:spPr>
        <p:txBody>
          <a:bodyPr/>
          <a:lstStyle/>
          <a:p>
            <a:r>
              <a:rPr lang="en-US" dirty="0" smtClean="0"/>
              <a:t>Cue-based navigation</a:t>
            </a:r>
            <a:endParaRPr lang="en-US" dirty="0"/>
          </a:p>
        </p:txBody>
      </p:sp>
      <p:sp>
        <p:nvSpPr>
          <p:cNvPr id="5" name="Date Placeholder 4"/>
          <p:cNvSpPr>
            <a:spLocks noGrp="1"/>
          </p:cNvSpPr>
          <p:nvPr>
            <p:ph type="dt" sz="half" idx="10"/>
          </p:nvPr>
        </p:nvSpPr>
        <p:spPr/>
        <p:txBody>
          <a:bodyPr/>
          <a:lstStyle/>
          <a:p>
            <a:fld id="{4505FA94-BE71-426F-A992-1545AC90C129}" type="datetime1">
              <a:rPr lang="en-GB" smtClean="0"/>
              <a:t>02/06/2017</a:t>
            </a:fld>
            <a:endParaRPr lang="en-GB" dirty="0"/>
          </a:p>
        </p:txBody>
      </p:sp>
      <p:sp>
        <p:nvSpPr>
          <p:cNvPr id="6" name="Slide Number Placeholder 5"/>
          <p:cNvSpPr>
            <a:spLocks noGrp="1"/>
          </p:cNvSpPr>
          <p:nvPr>
            <p:ph type="sldNum" sz="quarter" idx="12"/>
          </p:nvPr>
        </p:nvSpPr>
        <p:spPr/>
        <p:txBody>
          <a:bodyPr/>
          <a:lstStyle/>
          <a:p>
            <a:fld id="{091A926C-488A-4E3E-9C21-57CAA120E114}" type="slidenum">
              <a:rPr lang="en-GB" smtClean="0"/>
              <a:t>17</a:t>
            </a:fld>
            <a:endParaRPr lang="en-GB" dirty="0"/>
          </a:p>
        </p:txBody>
      </p:sp>
      <p:sp>
        <p:nvSpPr>
          <p:cNvPr id="7"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4"/>
          <p:cNvSpPr>
            <a:spLocks noChangeArrowheads="1"/>
          </p:cNvSpPr>
          <p:nvPr/>
        </p:nvSpPr>
        <p:spPr bwMode="auto">
          <a:xfrm>
            <a:off x="0" y="6019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6" name="Picture 25" descr="/Users/tudorgk/Documents/master-thesis/document pictures/trial_target_in_view.png"/>
          <p:cNvPicPr/>
          <p:nvPr/>
        </p:nvPicPr>
        <p:blipFill>
          <a:blip r:embed="rId5">
            <a:extLst>
              <a:ext uri="{28A0092B-C50C-407E-A947-70E740481C1C}">
                <a14:useLocalDpi xmlns:a14="http://schemas.microsoft.com/office/drawing/2010/main" val="0"/>
              </a:ext>
            </a:extLst>
          </a:blip>
          <a:srcRect/>
          <a:stretch>
            <a:fillRect/>
          </a:stretch>
        </p:blipFill>
        <p:spPr bwMode="auto">
          <a:xfrm>
            <a:off x="6538375" y="3512383"/>
            <a:ext cx="1762416" cy="1762416"/>
          </a:xfrm>
          <a:prstGeom prst="rect">
            <a:avLst/>
          </a:prstGeom>
          <a:noFill/>
          <a:ln>
            <a:noFill/>
          </a:ln>
        </p:spPr>
      </p:pic>
      <p:sp>
        <p:nvSpPr>
          <p:cNvPr id="24" name="Oval 23"/>
          <p:cNvSpPr/>
          <p:nvPr/>
        </p:nvSpPr>
        <p:spPr>
          <a:xfrm>
            <a:off x="3110308" y="4922520"/>
            <a:ext cx="958772" cy="3522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533439" y="4206240"/>
            <a:ext cx="49733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568856" y="3611880"/>
            <a:ext cx="440314" cy="426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40165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4478A3-87BB-4F17-9C03-F753FCD936D6}" type="datetime1">
              <a:rPr lang="en-GB" smtClean="0"/>
              <a:t>02/06/2017</a:t>
            </a:fld>
            <a:endParaRPr lang="en-GB" dirty="0"/>
          </a:p>
        </p:txBody>
      </p:sp>
      <p:sp>
        <p:nvSpPr>
          <p:cNvPr id="3" name="Slide Number Placeholder 2"/>
          <p:cNvSpPr>
            <a:spLocks noGrp="1"/>
          </p:cNvSpPr>
          <p:nvPr>
            <p:ph type="sldNum" sz="quarter" idx="12"/>
          </p:nvPr>
        </p:nvSpPr>
        <p:spPr/>
        <p:txBody>
          <a:bodyPr/>
          <a:lstStyle/>
          <a:p>
            <a:fld id="{091A926C-488A-4E3E-9C21-57CAA120E114}" type="slidenum">
              <a:rPr lang="en-GB" smtClean="0"/>
              <a:t>18</a:t>
            </a:fld>
            <a:endParaRPr lang="en-GB" dirty="0"/>
          </a:p>
        </p:txBody>
      </p:sp>
      <p:sp>
        <p:nvSpPr>
          <p:cNvPr id="4" name="Title 3"/>
          <p:cNvSpPr>
            <a:spLocks noGrp="1"/>
          </p:cNvSpPr>
          <p:nvPr>
            <p:ph type="title"/>
          </p:nvPr>
        </p:nvSpPr>
        <p:spPr/>
        <p:txBody>
          <a:bodyPr/>
          <a:lstStyle/>
          <a:p>
            <a:r>
              <a:rPr lang="en-US" dirty="0" smtClean="0"/>
              <a:t>Hypotheses &amp; Results</a:t>
            </a:r>
            <a:endParaRPr lang="en-US" dirty="0"/>
          </a:p>
        </p:txBody>
      </p:sp>
    </p:spTree>
    <p:extLst>
      <p:ext uri="{BB962C8B-B14F-4D97-AF65-F5344CB8AC3E}">
        <p14:creationId xmlns:p14="http://schemas.microsoft.com/office/powerpoint/2010/main" val="14039988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DAF43-1202-426F-86D9-1103B3A8C111}" type="datetime1">
              <a:rPr lang="en-GB" smtClean="0"/>
              <a:t>02/06/2017</a:t>
            </a:fld>
            <a:endParaRPr lang="en-GB" dirty="0"/>
          </a:p>
        </p:txBody>
      </p:sp>
      <p:sp>
        <p:nvSpPr>
          <p:cNvPr id="3" name="Slide Number Placeholder 2"/>
          <p:cNvSpPr>
            <a:spLocks noGrp="1"/>
          </p:cNvSpPr>
          <p:nvPr>
            <p:ph type="sldNum" sz="quarter" idx="12"/>
          </p:nvPr>
        </p:nvSpPr>
        <p:spPr/>
        <p:txBody>
          <a:bodyPr/>
          <a:lstStyle/>
          <a:p>
            <a:fld id="{091A926C-488A-4E3E-9C21-57CAA120E114}" type="slidenum">
              <a:rPr lang="en-GB" smtClean="0"/>
              <a:t>19</a:t>
            </a:fld>
            <a:endParaRPr lang="en-GB" dirty="0"/>
          </a:p>
        </p:txBody>
      </p:sp>
      <p:sp>
        <p:nvSpPr>
          <p:cNvPr id="6" name="Text Placeholder 5"/>
          <p:cNvSpPr>
            <a:spLocks noGrp="1"/>
          </p:cNvSpPr>
          <p:nvPr>
            <p:ph type="body" sz="quarter" idx="16"/>
          </p:nvPr>
        </p:nvSpPr>
        <p:spPr>
          <a:xfrm>
            <a:off x="588966" y="1628775"/>
            <a:ext cx="11012485" cy="4674527"/>
          </a:xfrm>
        </p:spPr>
        <p:txBody>
          <a:bodyPr/>
          <a:lstStyle/>
          <a:p>
            <a:pPr lvl="0"/>
            <a:r>
              <a:rPr lang="en-US" b="1" dirty="0" smtClean="0"/>
              <a:t>By </a:t>
            </a:r>
            <a:r>
              <a:rPr lang="en-US" b="1" dirty="0"/>
              <a:t>having a larger area of input, I expect that the trial times will improve significantly by using the Off-screen air pointing method</a:t>
            </a:r>
            <a:r>
              <a:rPr lang="en-US" b="1" dirty="0" smtClean="0"/>
              <a:t>.</a:t>
            </a:r>
          </a:p>
          <a:p>
            <a:pPr lvl="0"/>
            <a:endParaRPr lang="en-US" dirty="0"/>
          </a:p>
          <a:p>
            <a:pPr lvl="0"/>
            <a:r>
              <a:rPr lang="en-US" dirty="0" smtClean="0"/>
              <a:t>Users </a:t>
            </a:r>
            <a:r>
              <a:rPr lang="en-US" dirty="0"/>
              <a:t>will be able to complete the same tasks faster by having the ability to interact with a much larger input area.</a:t>
            </a:r>
            <a:endParaRPr lang="en-GB" dirty="0"/>
          </a:p>
          <a:p>
            <a:endParaRPr lang="en-US" dirty="0"/>
          </a:p>
        </p:txBody>
      </p:sp>
      <p:sp>
        <p:nvSpPr>
          <p:cNvPr id="5" name="Title 4"/>
          <p:cNvSpPr>
            <a:spLocks noGrp="1"/>
          </p:cNvSpPr>
          <p:nvPr>
            <p:ph type="title"/>
          </p:nvPr>
        </p:nvSpPr>
        <p:spPr/>
        <p:txBody>
          <a:bodyPr/>
          <a:lstStyle/>
          <a:p>
            <a:r>
              <a:rPr lang="en-US" b="1" dirty="0"/>
              <a:t>Hypothesis 1 (H1)</a:t>
            </a:r>
            <a:br>
              <a:rPr lang="en-US" b="1" dirty="0"/>
            </a:br>
            <a:endParaRPr lang="en-US" dirty="0"/>
          </a:p>
        </p:txBody>
      </p:sp>
    </p:spTree>
    <p:extLst>
      <p:ext uri="{BB962C8B-B14F-4D97-AF65-F5344CB8AC3E}">
        <p14:creationId xmlns:p14="http://schemas.microsoft.com/office/powerpoint/2010/main" val="79707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Introduction</a:t>
            </a:r>
            <a:endParaRPr lang="en-GB" dirty="0"/>
          </a:p>
        </p:txBody>
      </p:sp>
      <p:sp>
        <p:nvSpPr>
          <p:cNvPr id="3" name="Content Placeholder 2"/>
          <p:cNvSpPr>
            <a:spLocks noGrp="1"/>
          </p:cNvSpPr>
          <p:nvPr>
            <p:ph idx="1"/>
          </p:nvPr>
        </p:nvSpPr>
        <p:spPr>
          <a:xfrm>
            <a:off x="588963" y="1635125"/>
            <a:ext cx="6215249" cy="4675188"/>
          </a:xfrm>
        </p:spPr>
        <p:txBody>
          <a:bodyPr/>
          <a:lstStyle/>
          <a:p>
            <a:r>
              <a:rPr lang="en-GB" dirty="0" smtClean="0"/>
              <a:t>Defining beyond display interaction</a:t>
            </a:r>
          </a:p>
          <a:p>
            <a:r>
              <a:rPr lang="en-GB" dirty="0" smtClean="0"/>
              <a:t>New and unexplored territory*</a:t>
            </a:r>
          </a:p>
          <a:p>
            <a:r>
              <a:rPr lang="en-GB" dirty="0" smtClean="0"/>
              <a:t>Problem area</a:t>
            </a:r>
          </a:p>
          <a:p>
            <a:pPr lvl="1"/>
            <a:r>
              <a:rPr lang="en-GB" dirty="0" smtClean="0"/>
              <a:t>View size</a:t>
            </a:r>
          </a:p>
          <a:p>
            <a:pPr lvl="1"/>
            <a:r>
              <a:rPr lang="en-GB" dirty="0" smtClean="0"/>
              <a:t>Fat finger problem</a:t>
            </a:r>
          </a:p>
          <a:p>
            <a:pPr lvl="1"/>
            <a:r>
              <a:rPr lang="en-GB" dirty="0" smtClean="0"/>
              <a:t>Occluding the interface</a:t>
            </a:r>
          </a:p>
          <a:p>
            <a:pPr lvl="1"/>
            <a:r>
              <a:rPr lang="en-GB" dirty="0" smtClean="0"/>
              <a:t>Touch input on small screen</a:t>
            </a:r>
          </a:p>
          <a:p>
            <a:pPr lvl="1"/>
            <a:endParaRPr lang="en-GB" dirty="0" smtClean="0"/>
          </a:p>
          <a:p>
            <a:endParaRPr lang="en-GB" dirty="0" smtClean="0"/>
          </a:p>
          <a:p>
            <a:endParaRPr lang="en-GB" dirty="0" smtClean="0"/>
          </a:p>
          <a:p>
            <a:endParaRPr lang="en-GB" dirty="0" smtClean="0"/>
          </a:p>
          <a:p>
            <a:pPr marL="0" indent="0">
              <a:buNone/>
            </a:pPr>
            <a:r>
              <a:rPr lang="en-GB" i="1" dirty="0" smtClean="0"/>
              <a:t>*for smartwatches at least...</a:t>
            </a:r>
          </a:p>
          <a:p>
            <a:endParaRPr lang="en-GB" dirty="0" smtClean="0"/>
          </a:p>
          <a:p>
            <a:endParaRPr lang="en-GB" dirty="0"/>
          </a:p>
        </p:txBody>
      </p:sp>
      <p:sp>
        <p:nvSpPr>
          <p:cNvPr id="6" name="Date Placeholder 5"/>
          <p:cNvSpPr>
            <a:spLocks noGrp="1"/>
          </p:cNvSpPr>
          <p:nvPr>
            <p:ph type="dt" sz="half" idx="10"/>
          </p:nvPr>
        </p:nvSpPr>
        <p:spPr/>
        <p:txBody>
          <a:bodyPr/>
          <a:lstStyle/>
          <a:p>
            <a:fld id="{5C3D6F4A-EF19-4207-9352-00A502E06581}" type="datetime1">
              <a:rPr lang="en-GB" smtClean="0"/>
              <a:t>02/06/2017</a:t>
            </a:fld>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2</a:t>
            </a:fld>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950" y="1504950"/>
            <a:ext cx="5232400" cy="3924300"/>
          </a:xfrm>
          <a:prstGeom prst="rect">
            <a:avLst/>
          </a:prstGeom>
        </p:spPr>
      </p:pic>
    </p:spTree>
    <p:extLst>
      <p:ext uri="{BB962C8B-B14F-4D97-AF65-F5344CB8AC3E}">
        <p14:creationId xmlns:p14="http://schemas.microsoft.com/office/powerpoint/2010/main" val="316310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animEffect transition="in" filter="fade">
                                      <p:cBhvr>
                                        <p:cTn id="17" dur="500"/>
                                        <p:tgtEl>
                                          <p:spTgt spid="3">
                                            <p:txEl>
                                              <p:pRg st="11"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Hypothesis </a:t>
            </a:r>
            <a:r>
              <a:rPr lang="en-US" b="1" dirty="0" smtClean="0"/>
              <a:t>1 </a:t>
            </a:r>
            <a:r>
              <a:rPr lang="en-US" b="1" dirty="0"/>
              <a:t>(</a:t>
            </a:r>
            <a:r>
              <a:rPr lang="en-US" b="1" dirty="0" smtClean="0"/>
              <a:t>H1) </a:t>
            </a:r>
            <a:r>
              <a:rPr lang="mr-IN" b="1" dirty="0"/>
              <a:t>–</a:t>
            </a:r>
            <a:r>
              <a:rPr lang="en-US" b="1" dirty="0"/>
              <a:t> </a:t>
            </a:r>
            <a:r>
              <a:rPr lang="en-US" b="1" dirty="0" smtClean="0"/>
              <a:t>Trial times</a:t>
            </a:r>
            <a:endParaRPr lang="en-US" dirty="0"/>
          </a:p>
        </p:txBody>
      </p:sp>
      <p:sp>
        <p:nvSpPr>
          <p:cNvPr id="7" name="Content Placeholder 6"/>
          <p:cNvSpPr>
            <a:spLocks noGrp="1"/>
          </p:cNvSpPr>
          <p:nvPr>
            <p:ph sz="half" idx="1"/>
          </p:nvPr>
        </p:nvSpPr>
        <p:spPr/>
        <p:txBody>
          <a:bodyPr/>
          <a:lstStyle/>
          <a:p>
            <a:r>
              <a:rPr lang="en-US" dirty="0" smtClean="0"/>
              <a:t>Started out with an initial model:</a:t>
            </a:r>
          </a:p>
          <a:p>
            <a:endParaRPr lang="en-US" dirty="0" smtClean="0"/>
          </a:p>
          <a:p>
            <a:pPr marL="357179" lvl="1" indent="0">
              <a:buNone/>
            </a:pPr>
            <a:r>
              <a:rPr lang="en-US" sz="2400" i="1" dirty="0" smtClean="0">
                <a:latin typeface="Times New Roman" charset="0"/>
                <a:ea typeface="Times New Roman" charset="0"/>
                <a:cs typeface="Times New Roman" charset="0"/>
              </a:rPr>
              <a:t>Y</a:t>
            </a:r>
            <a:r>
              <a:rPr lang="en-US" sz="2400" i="1" baseline="-25000" dirty="0" smtClean="0">
                <a:latin typeface="Times New Roman" charset="0"/>
                <a:ea typeface="Times New Roman" charset="0"/>
                <a:cs typeface="Times New Roman" charset="0"/>
              </a:rPr>
              <a:t>model4</a:t>
            </a:r>
            <a:r>
              <a:rPr lang="en-US" sz="2400" i="1" dirty="0" smtClean="0">
                <a:latin typeface="Times New Roman" charset="0"/>
                <a:ea typeface="Times New Roman" charset="0"/>
                <a:cs typeface="Times New Roman" charset="0"/>
              </a:rPr>
              <a:t> = </a:t>
            </a:r>
          </a:p>
          <a:p>
            <a:pPr marL="357179" lvl="1" indent="0">
              <a:buNone/>
            </a:pPr>
            <a:r>
              <a:rPr lang="en-US" sz="2400" i="1" dirty="0">
                <a:latin typeface="Times New Roman" charset="0"/>
                <a:ea typeface="Times New Roman" charset="0"/>
                <a:cs typeface="Times New Roman" charset="0"/>
              </a:rPr>
              <a:t>	</a:t>
            </a:r>
            <a:r>
              <a:rPr lang="en-US" sz="2400" i="1" dirty="0" err="1" smtClean="0">
                <a:latin typeface="Times New Roman" charset="0"/>
                <a:ea typeface="Times New Roman" charset="0"/>
                <a:cs typeface="Times New Roman" charset="0"/>
              </a:rPr>
              <a:t>trial_typeⅹtarget_distance</a:t>
            </a:r>
            <a:r>
              <a:rPr lang="en-US" sz="2400" i="1" dirty="0" smtClean="0">
                <a:latin typeface="Times New Roman" charset="0"/>
                <a:ea typeface="Times New Roman" charset="0"/>
                <a:cs typeface="Times New Roman" charset="0"/>
              </a:rPr>
              <a:t> + </a:t>
            </a:r>
            <a:endParaRPr lang="en-US" sz="2400" i="1" dirty="0">
              <a:latin typeface="Times New Roman" charset="0"/>
              <a:ea typeface="Times New Roman" charset="0"/>
              <a:cs typeface="Times New Roman" charset="0"/>
            </a:endParaRPr>
          </a:p>
          <a:p>
            <a:pPr marL="357179" lvl="1" indent="0">
              <a:buNone/>
            </a:pPr>
            <a:r>
              <a:rPr lang="en-US" sz="2400" i="1" dirty="0" smtClean="0">
                <a:latin typeface="Times New Roman" charset="0"/>
                <a:ea typeface="Times New Roman" charset="0"/>
                <a:cs typeface="Times New Roman" charset="0"/>
              </a:rPr>
              <a:t>	</a:t>
            </a:r>
            <a:r>
              <a:rPr lang="en-US" sz="2400" i="1" dirty="0" err="1" smtClean="0">
                <a:latin typeface="Times New Roman" charset="0"/>
                <a:ea typeface="Times New Roman" charset="0"/>
                <a:cs typeface="Times New Roman" charset="0"/>
              </a:rPr>
              <a:t>trial_typeⅹdirection_axis</a:t>
            </a:r>
            <a:r>
              <a:rPr lang="en-US" sz="2400" i="1" dirty="0" smtClean="0">
                <a:latin typeface="Times New Roman" charset="0"/>
                <a:ea typeface="Times New Roman" charset="0"/>
                <a:cs typeface="Times New Roman" charset="0"/>
              </a:rPr>
              <a:t> +</a:t>
            </a:r>
          </a:p>
          <a:p>
            <a:pPr marL="357179" lvl="1" indent="0">
              <a:buNone/>
            </a:pPr>
            <a:r>
              <a:rPr lang="en-US" sz="2400" i="1" dirty="0">
                <a:latin typeface="Times New Roman" charset="0"/>
                <a:ea typeface="Times New Roman" charset="0"/>
                <a:cs typeface="Times New Roman" charset="0"/>
              </a:rPr>
              <a:t>	</a:t>
            </a:r>
            <a:r>
              <a:rPr lang="en-US" sz="2400" i="1" dirty="0" smtClean="0">
                <a:latin typeface="Times New Roman" charset="0"/>
                <a:ea typeface="Times New Roman" charset="0"/>
                <a:cs typeface="Times New Roman" charset="0"/>
              </a:rPr>
              <a:t>task_number +</a:t>
            </a:r>
          </a:p>
          <a:p>
            <a:pPr marL="357179" lvl="1" indent="0">
              <a:buNone/>
            </a:pPr>
            <a:r>
              <a:rPr lang="en-US" sz="2400" i="1" dirty="0">
                <a:latin typeface="Times New Roman" charset="0"/>
                <a:ea typeface="Times New Roman" charset="0"/>
                <a:cs typeface="Times New Roman" charset="0"/>
              </a:rPr>
              <a:t>	</a:t>
            </a:r>
            <a:r>
              <a:rPr lang="en-US" sz="2400" i="1" dirty="0" err="1" smtClean="0">
                <a:latin typeface="Times New Roman" charset="0"/>
                <a:ea typeface="Times New Roman" charset="0"/>
                <a:cs typeface="Times New Roman" charset="0"/>
              </a:rPr>
              <a:t>user_id</a:t>
            </a:r>
            <a:r>
              <a:rPr lang="en-US" sz="2400" i="1" baseline="-25000" dirty="0" err="1" smtClean="0">
                <a:latin typeface="Times New Roman" charset="0"/>
                <a:ea typeface="Times New Roman" charset="0"/>
                <a:cs typeface="Times New Roman" charset="0"/>
              </a:rPr>
              <a:t>random</a:t>
            </a:r>
            <a:r>
              <a:rPr lang="en-US" sz="2400" i="1" baseline="-25000" dirty="0" smtClean="0">
                <a:latin typeface="Times New Roman" charset="0"/>
                <a:ea typeface="Times New Roman" charset="0"/>
                <a:cs typeface="Times New Roman" charset="0"/>
              </a:rPr>
              <a:t> effect</a:t>
            </a:r>
            <a:endParaRPr lang="en-US" sz="2400" i="1" dirty="0" smtClean="0">
              <a:latin typeface="Times New Roman" charset="0"/>
              <a:ea typeface="Times New Roman" charset="0"/>
              <a:cs typeface="Times New Roman" charset="0"/>
            </a:endParaRPr>
          </a:p>
        </p:txBody>
      </p:sp>
      <p:sp>
        <p:nvSpPr>
          <p:cNvPr id="10" name="Content Placeholder 9"/>
          <p:cNvSpPr>
            <a:spLocks noGrp="1"/>
          </p:cNvSpPr>
          <p:nvPr>
            <p:ph sz="half" idx="2"/>
          </p:nvPr>
        </p:nvSpPr>
        <p:spPr/>
        <p:txBody>
          <a:bodyPr/>
          <a:lstStyle/>
          <a:p>
            <a:r>
              <a:rPr lang="en-US" dirty="0"/>
              <a:t>Ended up with</a:t>
            </a:r>
            <a:r>
              <a:rPr lang="en-US" dirty="0" smtClean="0"/>
              <a:t>:</a:t>
            </a:r>
          </a:p>
          <a:p>
            <a:endParaRPr lang="en-US" dirty="0"/>
          </a:p>
          <a:p>
            <a:pPr marL="357179" lvl="1" indent="0">
              <a:buNone/>
            </a:pPr>
            <a:r>
              <a:rPr lang="en-US" sz="2400" b="1" i="1" dirty="0" err="1" smtClean="0">
                <a:latin typeface="Times New Roman" charset="0"/>
                <a:ea typeface="Times New Roman" charset="0"/>
                <a:cs typeface="Times New Roman" charset="0"/>
              </a:rPr>
              <a:t>Y</a:t>
            </a:r>
            <a:r>
              <a:rPr lang="en-US" sz="2400" b="1" i="1" baseline="-25000" dirty="0" err="1" smtClean="0">
                <a:latin typeface="Times New Roman" charset="0"/>
                <a:ea typeface="Times New Roman" charset="0"/>
                <a:cs typeface="Times New Roman" charset="0"/>
              </a:rPr>
              <a:t>final</a:t>
            </a:r>
            <a:r>
              <a:rPr lang="en-US" sz="2400" b="1" i="1" dirty="0" smtClean="0">
                <a:latin typeface="Times New Roman" charset="0"/>
                <a:ea typeface="Times New Roman" charset="0"/>
                <a:cs typeface="Times New Roman" charset="0"/>
              </a:rPr>
              <a:t> =</a:t>
            </a:r>
          </a:p>
          <a:p>
            <a:pPr marL="357179" lvl="1" indent="0">
              <a:buNone/>
            </a:pPr>
            <a:r>
              <a:rPr lang="en-US" sz="2400" b="1" i="1" dirty="0">
                <a:latin typeface="Times New Roman" charset="0"/>
                <a:ea typeface="Times New Roman" charset="0"/>
                <a:cs typeface="Times New Roman" charset="0"/>
              </a:rPr>
              <a:t>	</a:t>
            </a:r>
            <a:r>
              <a:rPr lang="en-US" sz="2400" b="1" i="1" dirty="0" err="1" smtClean="0">
                <a:latin typeface="Times New Roman" charset="0"/>
                <a:ea typeface="Times New Roman" charset="0"/>
                <a:cs typeface="Times New Roman" charset="0"/>
              </a:rPr>
              <a:t>trial_type</a:t>
            </a:r>
            <a:r>
              <a:rPr lang="en-US" sz="2400" b="1" i="1" dirty="0" smtClean="0">
                <a:latin typeface="Times New Roman" charset="0"/>
                <a:ea typeface="Times New Roman" charset="0"/>
                <a:cs typeface="Times New Roman" charset="0"/>
              </a:rPr>
              <a:t> </a:t>
            </a:r>
            <a:r>
              <a:rPr lang="en-US" sz="2400" b="1" i="1" dirty="0">
                <a:latin typeface="Times New Roman" charset="0"/>
                <a:ea typeface="Times New Roman" charset="0"/>
                <a:cs typeface="Times New Roman" charset="0"/>
              </a:rPr>
              <a:t>+ </a:t>
            </a:r>
          </a:p>
          <a:p>
            <a:pPr marL="357179" lvl="1" indent="0">
              <a:buNone/>
            </a:pPr>
            <a:r>
              <a:rPr lang="en-US" sz="2400" b="1" i="1" dirty="0">
                <a:latin typeface="Times New Roman" charset="0"/>
                <a:ea typeface="Times New Roman" charset="0"/>
                <a:cs typeface="Times New Roman" charset="0"/>
              </a:rPr>
              <a:t>	</a:t>
            </a:r>
            <a:r>
              <a:rPr lang="en-US" sz="2400" b="1" i="1" dirty="0" smtClean="0">
                <a:latin typeface="Times New Roman" charset="0"/>
                <a:ea typeface="Times New Roman" charset="0"/>
                <a:cs typeface="Times New Roman" charset="0"/>
              </a:rPr>
              <a:t>target_distance +</a:t>
            </a:r>
            <a:endParaRPr lang="en-US" sz="2400" b="1" i="1" dirty="0">
              <a:latin typeface="Times New Roman" charset="0"/>
              <a:ea typeface="Times New Roman" charset="0"/>
              <a:cs typeface="Times New Roman" charset="0"/>
            </a:endParaRPr>
          </a:p>
          <a:p>
            <a:pPr marL="357179" lvl="1" indent="0">
              <a:buNone/>
            </a:pPr>
            <a:r>
              <a:rPr lang="en-US" sz="2400" b="1" i="1" dirty="0">
                <a:latin typeface="Times New Roman" charset="0"/>
                <a:ea typeface="Times New Roman" charset="0"/>
                <a:cs typeface="Times New Roman" charset="0"/>
              </a:rPr>
              <a:t>	</a:t>
            </a:r>
            <a:r>
              <a:rPr lang="en-US" sz="2400" b="1" i="1" dirty="0" smtClean="0">
                <a:latin typeface="Times New Roman" charset="0"/>
                <a:ea typeface="Times New Roman" charset="0"/>
                <a:cs typeface="Times New Roman" charset="0"/>
              </a:rPr>
              <a:t>direction_axis </a:t>
            </a:r>
            <a:r>
              <a:rPr lang="en-US" sz="2400" b="1" i="1" dirty="0">
                <a:latin typeface="Times New Roman" charset="0"/>
                <a:ea typeface="Times New Roman" charset="0"/>
                <a:cs typeface="Times New Roman" charset="0"/>
              </a:rPr>
              <a:t>+</a:t>
            </a:r>
          </a:p>
          <a:p>
            <a:pPr marL="357179" lvl="1" indent="0">
              <a:buNone/>
            </a:pPr>
            <a:r>
              <a:rPr lang="en-US" sz="2400" b="1" i="1" dirty="0">
                <a:latin typeface="Times New Roman" charset="0"/>
                <a:ea typeface="Times New Roman" charset="0"/>
                <a:cs typeface="Times New Roman" charset="0"/>
              </a:rPr>
              <a:t>	</a:t>
            </a:r>
            <a:r>
              <a:rPr lang="en-US" sz="2400" b="1" i="1" dirty="0" err="1" smtClean="0">
                <a:latin typeface="Times New Roman" charset="0"/>
                <a:ea typeface="Times New Roman" charset="0"/>
                <a:cs typeface="Times New Roman" charset="0"/>
              </a:rPr>
              <a:t>user_id</a:t>
            </a:r>
            <a:r>
              <a:rPr lang="en-US" sz="2400" b="1" i="1" baseline="-25000" dirty="0" err="1" smtClean="0">
                <a:latin typeface="Times New Roman" charset="0"/>
                <a:ea typeface="Times New Roman" charset="0"/>
                <a:cs typeface="Times New Roman" charset="0"/>
              </a:rPr>
              <a:t>random</a:t>
            </a:r>
            <a:r>
              <a:rPr lang="en-US" sz="2400" b="1" i="1" baseline="-25000" dirty="0" smtClean="0">
                <a:latin typeface="Times New Roman" charset="0"/>
                <a:ea typeface="Times New Roman" charset="0"/>
                <a:cs typeface="Times New Roman" charset="0"/>
              </a:rPr>
              <a:t> </a:t>
            </a:r>
            <a:r>
              <a:rPr lang="en-US" sz="2400" b="1" i="1" baseline="-25000" dirty="0">
                <a:latin typeface="Times New Roman" charset="0"/>
                <a:ea typeface="Times New Roman" charset="0"/>
                <a:cs typeface="Times New Roman" charset="0"/>
              </a:rPr>
              <a:t>effect</a:t>
            </a:r>
            <a:endParaRPr lang="en-US" sz="2400" b="1" i="1" dirty="0">
              <a:latin typeface="Times New Roman" charset="0"/>
              <a:ea typeface="Times New Roman" charset="0"/>
              <a:cs typeface="Times New Roman" charset="0"/>
            </a:endParaRPr>
          </a:p>
          <a:p>
            <a:pPr marL="0" indent="0">
              <a:buNone/>
            </a:pPr>
            <a:endParaRPr lang="en-US" dirty="0"/>
          </a:p>
          <a:p>
            <a:endParaRPr lang="en-US" dirty="0"/>
          </a:p>
        </p:txBody>
      </p:sp>
      <p:sp>
        <p:nvSpPr>
          <p:cNvPr id="5" name="Date Placeholder 4"/>
          <p:cNvSpPr>
            <a:spLocks noGrp="1"/>
          </p:cNvSpPr>
          <p:nvPr>
            <p:ph type="dt" sz="half" idx="10"/>
          </p:nvPr>
        </p:nvSpPr>
        <p:spPr/>
        <p:txBody>
          <a:bodyPr/>
          <a:lstStyle/>
          <a:p>
            <a:fld id="{4505FA94-BE71-426F-A992-1545AC90C129}" type="datetime1">
              <a:rPr lang="en-GB" smtClean="0"/>
              <a:t>02/06/2017</a:t>
            </a:fld>
            <a:endParaRPr lang="en-GB" dirty="0"/>
          </a:p>
        </p:txBody>
      </p:sp>
      <p:sp>
        <p:nvSpPr>
          <p:cNvPr id="6" name="Slide Number Placeholder 5"/>
          <p:cNvSpPr>
            <a:spLocks noGrp="1"/>
          </p:cNvSpPr>
          <p:nvPr>
            <p:ph type="sldNum" sz="quarter" idx="12"/>
          </p:nvPr>
        </p:nvSpPr>
        <p:spPr/>
        <p:txBody>
          <a:bodyPr/>
          <a:lstStyle/>
          <a:p>
            <a:fld id="{091A926C-488A-4E3E-9C21-57CAA120E114}" type="slidenum">
              <a:rPr lang="en-GB" smtClean="0"/>
              <a:t>20</a:t>
            </a:fld>
            <a:endParaRPr lang="en-GB" dirty="0"/>
          </a:p>
        </p:txBody>
      </p:sp>
    </p:spTree>
    <p:extLst>
      <p:ext uri="{BB962C8B-B14F-4D97-AF65-F5344CB8AC3E}">
        <p14:creationId xmlns:p14="http://schemas.microsoft.com/office/powerpoint/2010/main" val="179782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fade">
                                      <p:cBhvr>
                                        <p:cTn id="10" dur="500"/>
                                        <p:tgtEl>
                                          <p:spTgt spid="10">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animEffect transition="in" filter="fade">
                                      <p:cBhvr>
                                        <p:cTn id="13" dur="500"/>
                                        <p:tgtEl>
                                          <p:spTgt spid="10">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4" end="4"/>
                                            </p:txEl>
                                          </p:spTgt>
                                        </p:tgtEl>
                                        <p:attrNameLst>
                                          <p:attrName>style.visibility</p:attrName>
                                        </p:attrNameLst>
                                      </p:cBhvr>
                                      <p:to>
                                        <p:strVal val="visible"/>
                                      </p:to>
                                    </p:set>
                                    <p:animEffect transition="in" filter="fade">
                                      <p:cBhvr>
                                        <p:cTn id="16" dur="500"/>
                                        <p:tgtEl>
                                          <p:spTgt spid="10">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animEffect transition="in" filter="fade">
                                      <p:cBhvr>
                                        <p:cTn id="19" dur="500"/>
                                        <p:tgtEl>
                                          <p:spTgt spid="10">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xEl>
                                              <p:pRg st="6" end="6"/>
                                            </p:txEl>
                                          </p:spTgt>
                                        </p:tgtEl>
                                        <p:attrNameLst>
                                          <p:attrName>style.visibility</p:attrName>
                                        </p:attrNameLst>
                                      </p:cBhvr>
                                      <p:to>
                                        <p:strVal val="visible"/>
                                      </p:to>
                                    </p:set>
                                    <p:animEffect transition="in" filter="fade">
                                      <p:cBhvr>
                                        <p:cTn id="22"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Hypothesis </a:t>
            </a:r>
            <a:r>
              <a:rPr lang="en-US" b="1" dirty="0" smtClean="0"/>
              <a:t>1 </a:t>
            </a:r>
            <a:r>
              <a:rPr lang="en-US" b="1" dirty="0"/>
              <a:t>(</a:t>
            </a:r>
            <a:r>
              <a:rPr lang="en-US" b="1" dirty="0" smtClean="0"/>
              <a:t>H1) </a:t>
            </a:r>
            <a:r>
              <a:rPr lang="mr-IN" b="1" dirty="0"/>
              <a:t>–</a:t>
            </a:r>
            <a:r>
              <a:rPr lang="en-US" b="1" dirty="0"/>
              <a:t> </a:t>
            </a:r>
            <a:r>
              <a:rPr lang="en-US" b="1" dirty="0" smtClean="0"/>
              <a:t>Trial times</a:t>
            </a:r>
            <a:endParaRPr lang="en-US" dirty="0"/>
          </a:p>
        </p:txBody>
      </p:sp>
      <p:sp>
        <p:nvSpPr>
          <p:cNvPr id="4" name="Content Placeholder 3"/>
          <p:cNvSpPr>
            <a:spLocks noGrp="1"/>
          </p:cNvSpPr>
          <p:nvPr>
            <p:ph sz="half" idx="2"/>
          </p:nvPr>
        </p:nvSpPr>
        <p:spPr>
          <a:xfrm>
            <a:off x="6244503" y="1635126"/>
            <a:ext cx="5356948" cy="4675187"/>
          </a:xfrm>
        </p:spPr>
        <p:txBody>
          <a:bodyPr/>
          <a:lstStyle/>
          <a:p>
            <a:r>
              <a:rPr lang="en-US" sz="2000" dirty="0" smtClean="0"/>
              <a:t>Pairwise </a:t>
            </a:r>
            <a:r>
              <a:rPr lang="en-US" sz="2000" dirty="0"/>
              <a:t>comparisons revealed that </a:t>
            </a:r>
            <a:r>
              <a:rPr lang="en-US" sz="2000" i="1" dirty="0"/>
              <a:t>touch+inertia</a:t>
            </a:r>
            <a:r>
              <a:rPr lang="en-US" sz="2000" dirty="0"/>
              <a:t> was faster than </a:t>
            </a:r>
            <a:r>
              <a:rPr lang="en-US" sz="2000" i="1" dirty="0"/>
              <a:t>off-screen mid-air pointing</a:t>
            </a:r>
            <a:r>
              <a:rPr lang="en-US" sz="2000" dirty="0"/>
              <a:t> interaction method, which means that </a:t>
            </a:r>
            <a:r>
              <a:rPr lang="en-US" sz="2000" b="1" dirty="0"/>
              <a:t>Hypothesis 1 (</a:t>
            </a:r>
            <a:r>
              <a:rPr lang="en-US" sz="2000" b="1" dirty="0" smtClean="0"/>
              <a:t>H1) </a:t>
            </a:r>
            <a:r>
              <a:rPr lang="en-US" sz="2000" dirty="0" smtClean="0"/>
              <a:t>is </a:t>
            </a:r>
            <a:r>
              <a:rPr lang="en-US" sz="2000" b="1" dirty="0"/>
              <a:t>false</a:t>
            </a:r>
            <a:r>
              <a:rPr lang="en-US" sz="2000" dirty="0"/>
              <a:t>. </a:t>
            </a:r>
            <a:endParaRPr lang="en-US" sz="2000" dirty="0" smtClean="0"/>
          </a:p>
          <a:p>
            <a:r>
              <a:rPr lang="en-US" sz="2000" dirty="0" smtClean="0"/>
              <a:t>Overall</a:t>
            </a:r>
            <a:r>
              <a:rPr lang="en-US" sz="2000" dirty="0"/>
              <a:t>, </a:t>
            </a:r>
            <a:r>
              <a:rPr lang="en-US" sz="2000" i="1" dirty="0"/>
              <a:t>touch+inertia </a:t>
            </a:r>
            <a:r>
              <a:rPr lang="en-US" sz="2000" dirty="0"/>
              <a:t>was </a:t>
            </a:r>
            <a:r>
              <a:rPr lang="en-US" sz="2000" dirty="0" smtClean="0"/>
              <a:t>faster</a:t>
            </a:r>
          </a:p>
          <a:p>
            <a:pPr lvl="1"/>
            <a:r>
              <a:rPr lang="en-US" sz="1800" i="1" dirty="0" smtClean="0"/>
              <a:t>μ</a:t>
            </a:r>
            <a:r>
              <a:rPr lang="en-US" sz="1800" baseline="-25000" dirty="0" smtClean="0"/>
              <a:t>short</a:t>
            </a:r>
            <a:r>
              <a:rPr lang="en-US" sz="1800" dirty="0" smtClean="0"/>
              <a:t>=7.620</a:t>
            </a:r>
          </a:p>
          <a:p>
            <a:pPr lvl="1"/>
            <a:r>
              <a:rPr lang="en-US" sz="1800" i="1" dirty="0" smtClean="0"/>
              <a:t>μ</a:t>
            </a:r>
            <a:r>
              <a:rPr lang="en-US" sz="1800" baseline="-25000" dirty="0" smtClean="0"/>
              <a:t>medium</a:t>
            </a:r>
            <a:r>
              <a:rPr lang="en-US" sz="1800" dirty="0" smtClean="0"/>
              <a:t>=10.669</a:t>
            </a:r>
          </a:p>
          <a:p>
            <a:pPr lvl="1"/>
            <a:r>
              <a:rPr lang="en-US" sz="1800" i="1" dirty="0" smtClean="0"/>
              <a:t>μ</a:t>
            </a:r>
            <a:r>
              <a:rPr lang="en-US" sz="1800" baseline="-25000" dirty="0" smtClean="0"/>
              <a:t>long</a:t>
            </a:r>
            <a:r>
              <a:rPr lang="en-US" sz="1800" dirty="0" smtClean="0"/>
              <a:t>=15.661</a:t>
            </a:r>
          </a:p>
          <a:p>
            <a:r>
              <a:rPr lang="en-US" sz="2000" i="1" dirty="0" smtClean="0"/>
              <a:t>mid-air </a:t>
            </a:r>
            <a:r>
              <a:rPr lang="en-US" sz="2000" i="1" dirty="0"/>
              <a:t>pointing.</a:t>
            </a:r>
            <a:r>
              <a:rPr lang="en-US" sz="2000" dirty="0"/>
              <a:t> </a:t>
            </a:r>
            <a:endParaRPr lang="en-US" sz="2000" dirty="0" smtClean="0"/>
          </a:p>
          <a:p>
            <a:pPr lvl="1"/>
            <a:r>
              <a:rPr lang="en-US" sz="1800" i="1" dirty="0" smtClean="0"/>
              <a:t>μ</a:t>
            </a:r>
            <a:r>
              <a:rPr lang="en-US" sz="1800" baseline="-25000" dirty="0" smtClean="0"/>
              <a:t>short</a:t>
            </a:r>
            <a:r>
              <a:rPr lang="en-US" sz="1800" dirty="0" smtClean="0"/>
              <a:t>=8.518</a:t>
            </a:r>
            <a:r>
              <a:rPr lang="en-US" sz="1800" dirty="0"/>
              <a:t>, </a:t>
            </a:r>
            <a:endParaRPr lang="en-US" sz="1800" dirty="0" smtClean="0"/>
          </a:p>
          <a:p>
            <a:pPr lvl="1"/>
            <a:r>
              <a:rPr lang="en-US" sz="1800" i="1" dirty="0" smtClean="0"/>
              <a:t>μ</a:t>
            </a:r>
            <a:r>
              <a:rPr lang="en-US" sz="1800" baseline="-25000" dirty="0" smtClean="0"/>
              <a:t>medium</a:t>
            </a:r>
            <a:r>
              <a:rPr lang="en-US" sz="1800" dirty="0" smtClean="0"/>
              <a:t>=12.181</a:t>
            </a:r>
          </a:p>
          <a:p>
            <a:pPr lvl="1"/>
            <a:r>
              <a:rPr lang="en-US" sz="1800" i="1" dirty="0" smtClean="0"/>
              <a:t>μ</a:t>
            </a:r>
            <a:r>
              <a:rPr lang="en-US" sz="1800" baseline="-25000" dirty="0" smtClean="0"/>
              <a:t>long</a:t>
            </a:r>
            <a:r>
              <a:rPr lang="en-US" sz="1800" dirty="0" smtClean="0"/>
              <a:t>=18.409</a:t>
            </a:r>
            <a:endParaRPr lang="en-GB" sz="1800" dirty="0"/>
          </a:p>
        </p:txBody>
      </p:sp>
      <p:sp>
        <p:nvSpPr>
          <p:cNvPr id="5" name="Date Placeholder 4"/>
          <p:cNvSpPr>
            <a:spLocks noGrp="1"/>
          </p:cNvSpPr>
          <p:nvPr>
            <p:ph type="dt" sz="half" idx="10"/>
          </p:nvPr>
        </p:nvSpPr>
        <p:spPr/>
        <p:txBody>
          <a:bodyPr/>
          <a:lstStyle/>
          <a:p>
            <a:fld id="{4505FA94-BE71-426F-A992-1545AC90C129}" type="datetime1">
              <a:rPr lang="en-GB" smtClean="0"/>
              <a:t>02/06/2017</a:t>
            </a:fld>
            <a:endParaRPr lang="en-GB" dirty="0"/>
          </a:p>
        </p:txBody>
      </p:sp>
      <p:sp>
        <p:nvSpPr>
          <p:cNvPr id="6" name="Slide Number Placeholder 5"/>
          <p:cNvSpPr>
            <a:spLocks noGrp="1"/>
          </p:cNvSpPr>
          <p:nvPr>
            <p:ph type="sldNum" sz="quarter" idx="12"/>
          </p:nvPr>
        </p:nvSpPr>
        <p:spPr/>
        <p:txBody>
          <a:bodyPr/>
          <a:lstStyle/>
          <a:p>
            <a:fld id="{091A926C-488A-4E3E-9C21-57CAA120E114}" type="slidenum">
              <a:rPr lang="en-GB" smtClean="0"/>
              <a:t>21</a:t>
            </a:fld>
            <a:endParaRPr lang="en-GB" dirty="0"/>
          </a:p>
        </p:txBody>
      </p:sp>
      <p:pic>
        <p:nvPicPr>
          <p:cNvPr id="9" name="Content Placeholder 8" descr="evaluation/Rplot18.png"/>
          <p:cNvPicPr>
            <a:picLocks noGr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91792" y="1815661"/>
            <a:ext cx="5752154" cy="4314116"/>
          </a:xfrm>
          <a:prstGeom prst="rect">
            <a:avLst/>
          </a:prstGeom>
          <a:noFill/>
          <a:ln>
            <a:noFill/>
          </a:ln>
        </p:spPr>
      </p:pic>
    </p:spTree>
    <p:extLst>
      <p:ext uri="{BB962C8B-B14F-4D97-AF65-F5344CB8AC3E}">
        <p14:creationId xmlns:p14="http://schemas.microsoft.com/office/powerpoint/2010/main" val="72780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Hypothesis </a:t>
            </a:r>
            <a:r>
              <a:rPr lang="en-US" b="1" dirty="0" smtClean="0"/>
              <a:t>1 </a:t>
            </a:r>
            <a:r>
              <a:rPr lang="en-US" b="1" dirty="0"/>
              <a:t>(</a:t>
            </a:r>
            <a:r>
              <a:rPr lang="en-US" b="1" dirty="0" smtClean="0"/>
              <a:t>H1) </a:t>
            </a:r>
            <a:r>
              <a:rPr lang="mr-IN" b="1" dirty="0"/>
              <a:t>–</a:t>
            </a:r>
            <a:r>
              <a:rPr lang="en-US" b="1" dirty="0"/>
              <a:t> </a:t>
            </a:r>
            <a:r>
              <a:rPr lang="en-US" b="1" dirty="0" smtClean="0"/>
              <a:t>Trial times (stratified by direction) </a:t>
            </a:r>
            <a:endParaRPr lang="en-US" dirty="0"/>
          </a:p>
        </p:txBody>
      </p:sp>
      <p:sp>
        <p:nvSpPr>
          <p:cNvPr id="5" name="Date Placeholder 4"/>
          <p:cNvSpPr>
            <a:spLocks noGrp="1"/>
          </p:cNvSpPr>
          <p:nvPr>
            <p:ph type="dt" sz="half" idx="10"/>
          </p:nvPr>
        </p:nvSpPr>
        <p:spPr/>
        <p:txBody>
          <a:bodyPr/>
          <a:lstStyle/>
          <a:p>
            <a:fld id="{4505FA94-BE71-426F-A992-1545AC90C129}" type="datetime1">
              <a:rPr lang="en-GB" smtClean="0"/>
              <a:t>02/06/2017</a:t>
            </a:fld>
            <a:endParaRPr lang="en-GB" dirty="0"/>
          </a:p>
        </p:txBody>
      </p:sp>
      <p:sp>
        <p:nvSpPr>
          <p:cNvPr id="6" name="Slide Number Placeholder 5"/>
          <p:cNvSpPr>
            <a:spLocks noGrp="1"/>
          </p:cNvSpPr>
          <p:nvPr>
            <p:ph type="sldNum" sz="quarter" idx="12"/>
          </p:nvPr>
        </p:nvSpPr>
        <p:spPr/>
        <p:txBody>
          <a:bodyPr/>
          <a:lstStyle/>
          <a:p>
            <a:fld id="{091A926C-488A-4E3E-9C21-57CAA120E114}" type="slidenum">
              <a:rPr lang="en-GB" smtClean="0"/>
              <a:t>22</a:t>
            </a:fld>
            <a:endParaRPr lang="en-GB" dirty="0"/>
          </a:p>
        </p:txBody>
      </p:sp>
      <p:pic>
        <p:nvPicPr>
          <p:cNvPr id="8" name="Content Placeholder 7" descr="evaluation/Rplot23.png"/>
          <p:cNvPicPr>
            <a:picLocks noGrp="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0" y="2469134"/>
            <a:ext cx="6537326" cy="3007170"/>
          </a:xfrm>
          <a:prstGeom prst="rect">
            <a:avLst/>
          </a:prstGeom>
          <a:noFill/>
          <a:ln>
            <a:noFill/>
          </a:ln>
        </p:spPr>
      </p:pic>
      <p:pic>
        <p:nvPicPr>
          <p:cNvPr id="10" name="Content Placeholder 9" descr="evaluation/Rplot24.png"/>
          <p:cNvPicPr>
            <a:picLocks noGrp="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654676" y="2469134"/>
            <a:ext cx="6537324" cy="3007170"/>
          </a:xfrm>
          <a:prstGeom prst="rect">
            <a:avLst/>
          </a:prstGeom>
          <a:noFill/>
          <a:ln>
            <a:noFill/>
          </a:ln>
        </p:spPr>
      </p:pic>
      <p:sp>
        <p:nvSpPr>
          <p:cNvPr id="7" name="TextBox 6"/>
          <p:cNvSpPr txBox="1"/>
          <p:nvPr/>
        </p:nvSpPr>
        <p:spPr>
          <a:xfrm>
            <a:off x="1843088" y="5972175"/>
            <a:ext cx="2300287" cy="371475"/>
          </a:xfrm>
          <a:prstGeom prst="rect">
            <a:avLst/>
          </a:prstGeom>
          <a:noFill/>
        </p:spPr>
        <p:txBody>
          <a:bodyPr wrap="square" rtlCol="0">
            <a:spAutoFit/>
          </a:bodyPr>
          <a:lstStyle/>
          <a:p>
            <a:pPr algn="ctr"/>
            <a:r>
              <a:rPr lang="en-US" dirty="0"/>
              <a:t>t</a:t>
            </a:r>
            <a:r>
              <a:rPr lang="en-US" dirty="0" smtClean="0"/>
              <a:t>ouch+inertia</a:t>
            </a:r>
            <a:endParaRPr lang="en-US" dirty="0"/>
          </a:p>
        </p:txBody>
      </p:sp>
      <p:sp>
        <p:nvSpPr>
          <p:cNvPr id="11" name="TextBox 10"/>
          <p:cNvSpPr txBox="1"/>
          <p:nvPr/>
        </p:nvSpPr>
        <p:spPr>
          <a:xfrm>
            <a:off x="7469188" y="5972175"/>
            <a:ext cx="2300287" cy="371475"/>
          </a:xfrm>
          <a:prstGeom prst="rect">
            <a:avLst/>
          </a:prstGeom>
          <a:noFill/>
        </p:spPr>
        <p:txBody>
          <a:bodyPr wrap="square" rtlCol="0">
            <a:spAutoFit/>
          </a:bodyPr>
          <a:lstStyle/>
          <a:p>
            <a:pPr algn="ctr"/>
            <a:r>
              <a:rPr lang="en-US" dirty="0" smtClean="0"/>
              <a:t>mid-air pointing</a:t>
            </a:r>
            <a:endParaRPr lang="en-US" dirty="0"/>
          </a:p>
        </p:txBody>
      </p:sp>
    </p:spTree>
    <p:extLst>
      <p:ext uri="{BB962C8B-B14F-4D97-AF65-F5344CB8AC3E}">
        <p14:creationId xmlns:p14="http://schemas.microsoft.com/office/powerpoint/2010/main" val="9476733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DAF43-1202-426F-86D9-1103B3A8C111}" type="datetime1">
              <a:rPr lang="en-GB" smtClean="0"/>
              <a:t>02/06/2017</a:t>
            </a:fld>
            <a:endParaRPr lang="en-GB" dirty="0"/>
          </a:p>
        </p:txBody>
      </p:sp>
      <p:sp>
        <p:nvSpPr>
          <p:cNvPr id="3" name="Slide Number Placeholder 2"/>
          <p:cNvSpPr>
            <a:spLocks noGrp="1"/>
          </p:cNvSpPr>
          <p:nvPr>
            <p:ph type="sldNum" sz="quarter" idx="12"/>
          </p:nvPr>
        </p:nvSpPr>
        <p:spPr/>
        <p:txBody>
          <a:bodyPr/>
          <a:lstStyle/>
          <a:p>
            <a:fld id="{091A926C-488A-4E3E-9C21-57CAA120E114}" type="slidenum">
              <a:rPr lang="en-GB" smtClean="0"/>
              <a:t>23</a:t>
            </a:fld>
            <a:endParaRPr lang="en-GB" dirty="0"/>
          </a:p>
        </p:txBody>
      </p:sp>
      <p:sp>
        <p:nvSpPr>
          <p:cNvPr id="6" name="Text Placeholder 5"/>
          <p:cNvSpPr>
            <a:spLocks noGrp="1"/>
          </p:cNvSpPr>
          <p:nvPr>
            <p:ph type="body" sz="quarter" idx="16"/>
          </p:nvPr>
        </p:nvSpPr>
        <p:spPr>
          <a:xfrm>
            <a:off x="588966" y="1628775"/>
            <a:ext cx="11012485" cy="4674527"/>
          </a:xfrm>
        </p:spPr>
        <p:txBody>
          <a:bodyPr/>
          <a:lstStyle/>
          <a:p>
            <a:pPr lvl="0"/>
            <a:r>
              <a:rPr lang="en-US" b="1" dirty="0"/>
              <a:t>Off-screen air pointing will have less number of clutches for completing the task. </a:t>
            </a:r>
            <a:endParaRPr lang="en-US" b="1" dirty="0" smtClean="0"/>
          </a:p>
          <a:p>
            <a:pPr lvl="0"/>
            <a:endParaRPr lang="en-US" dirty="0"/>
          </a:p>
          <a:p>
            <a:pPr lvl="0"/>
            <a:r>
              <a:rPr lang="en-US" dirty="0" smtClean="0"/>
              <a:t>By </a:t>
            </a:r>
            <a:r>
              <a:rPr lang="en-US" dirty="0"/>
              <a:t>giving the user more space for maneuvering the view port, he/she will need less clutch/release interactions. </a:t>
            </a:r>
            <a:endParaRPr lang="en-US" dirty="0" smtClean="0"/>
          </a:p>
          <a:p>
            <a:pPr lvl="0"/>
            <a:endParaRPr lang="en-US" dirty="0"/>
          </a:p>
        </p:txBody>
      </p:sp>
      <p:sp>
        <p:nvSpPr>
          <p:cNvPr id="5" name="Title 4"/>
          <p:cNvSpPr>
            <a:spLocks noGrp="1"/>
          </p:cNvSpPr>
          <p:nvPr>
            <p:ph type="title"/>
          </p:nvPr>
        </p:nvSpPr>
        <p:spPr/>
        <p:txBody>
          <a:bodyPr/>
          <a:lstStyle/>
          <a:p>
            <a:r>
              <a:rPr lang="en-US" b="1" dirty="0"/>
              <a:t>Hypothesis </a:t>
            </a:r>
            <a:r>
              <a:rPr lang="en-US" b="1" dirty="0" smtClean="0"/>
              <a:t>2 </a:t>
            </a:r>
            <a:r>
              <a:rPr lang="en-US" b="1" dirty="0"/>
              <a:t>(</a:t>
            </a:r>
            <a:r>
              <a:rPr lang="en-US" b="1" dirty="0" smtClean="0"/>
              <a:t>H2)</a:t>
            </a:r>
            <a:r>
              <a:rPr lang="en-US" b="1" dirty="0"/>
              <a:t/>
            </a:r>
            <a:br>
              <a:rPr lang="en-US" b="1" dirty="0"/>
            </a:br>
            <a:endParaRPr lang="en-US" dirty="0"/>
          </a:p>
        </p:txBody>
      </p:sp>
    </p:spTree>
    <p:extLst>
      <p:ext uri="{BB962C8B-B14F-4D97-AF65-F5344CB8AC3E}">
        <p14:creationId xmlns:p14="http://schemas.microsoft.com/office/powerpoint/2010/main" val="12182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Hypothesis 2</a:t>
            </a:r>
            <a:r>
              <a:rPr lang="en-US" b="1" dirty="0" smtClean="0"/>
              <a:t> </a:t>
            </a:r>
            <a:r>
              <a:rPr lang="en-US" b="1" dirty="0"/>
              <a:t>(</a:t>
            </a:r>
            <a:r>
              <a:rPr lang="en-US" b="1" dirty="0" smtClean="0"/>
              <a:t>H2) </a:t>
            </a:r>
            <a:r>
              <a:rPr lang="mr-IN" b="1" dirty="0"/>
              <a:t>–</a:t>
            </a:r>
            <a:r>
              <a:rPr lang="en-US" b="1" dirty="0"/>
              <a:t> </a:t>
            </a:r>
            <a:r>
              <a:rPr lang="en-US" b="1" dirty="0" smtClean="0"/>
              <a:t>Number of interactions</a:t>
            </a:r>
            <a:endParaRPr lang="en-US" dirty="0"/>
          </a:p>
        </p:txBody>
      </p:sp>
      <p:sp>
        <p:nvSpPr>
          <p:cNvPr id="7" name="Content Placeholder 6"/>
          <p:cNvSpPr>
            <a:spLocks noGrp="1"/>
          </p:cNvSpPr>
          <p:nvPr>
            <p:ph sz="half" idx="1"/>
          </p:nvPr>
        </p:nvSpPr>
        <p:spPr/>
        <p:txBody>
          <a:bodyPr/>
          <a:lstStyle/>
          <a:p>
            <a:r>
              <a:rPr lang="en-US" dirty="0" smtClean="0"/>
              <a:t>Started out with the same initial model:</a:t>
            </a:r>
          </a:p>
          <a:p>
            <a:endParaRPr lang="en-US" dirty="0" smtClean="0"/>
          </a:p>
          <a:p>
            <a:pPr marL="357179" lvl="1" indent="0">
              <a:buNone/>
            </a:pPr>
            <a:r>
              <a:rPr lang="en-US" sz="2400" i="1" dirty="0" smtClean="0">
                <a:latin typeface="Times New Roman" charset="0"/>
                <a:ea typeface="Times New Roman" charset="0"/>
                <a:cs typeface="Times New Roman" charset="0"/>
              </a:rPr>
              <a:t>Y</a:t>
            </a:r>
            <a:r>
              <a:rPr lang="en-US" sz="2400" i="1" baseline="-25000" dirty="0" smtClean="0">
                <a:latin typeface="Times New Roman" charset="0"/>
                <a:ea typeface="Times New Roman" charset="0"/>
                <a:cs typeface="Times New Roman" charset="0"/>
              </a:rPr>
              <a:t>model4</a:t>
            </a:r>
            <a:r>
              <a:rPr lang="en-US" sz="2400" i="1" dirty="0" smtClean="0">
                <a:latin typeface="Times New Roman" charset="0"/>
                <a:ea typeface="Times New Roman" charset="0"/>
                <a:cs typeface="Times New Roman" charset="0"/>
              </a:rPr>
              <a:t> = </a:t>
            </a:r>
          </a:p>
          <a:p>
            <a:pPr marL="357179" lvl="1" indent="0">
              <a:buNone/>
            </a:pPr>
            <a:r>
              <a:rPr lang="en-US" sz="2400" i="1" dirty="0">
                <a:latin typeface="Times New Roman" charset="0"/>
                <a:ea typeface="Times New Roman" charset="0"/>
                <a:cs typeface="Times New Roman" charset="0"/>
              </a:rPr>
              <a:t>	</a:t>
            </a:r>
            <a:r>
              <a:rPr lang="en-US" sz="2400" i="1" dirty="0" err="1" smtClean="0">
                <a:latin typeface="Times New Roman" charset="0"/>
                <a:ea typeface="Times New Roman" charset="0"/>
                <a:cs typeface="Times New Roman" charset="0"/>
              </a:rPr>
              <a:t>trial_typeⅹtarget_distance</a:t>
            </a:r>
            <a:r>
              <a:rPr lang="en-US" sz="2400" i="1" dirty="0" smtClean="0">
                <a:latin typeface="Times New Roman" charset="0"/>
                <a:ea typeface="Times New Roman" charset="0"/>
                <a:cs typeface="Times New Roman" charset="0"/>
              </a:rPr>
              <a:t> + </a:t>
            </a:r>
            <a:endParaRPr lang="en-US" sz="2400" i="1" dirty="0">
              <a:latin typeface="Times New Roman" charset="0"/>
              <a:ea typeface="Times New Roman" charset="0"/>
              <a:cs typeface="Times New Roman" charset="0"/>
            </a:endParaRPr>
          </a:p>
          <a:p>
            <a:pPr marL="357179" lvl="1" indent="0">
              <a:buNone/>
            </a:pPr>
            <a:r>
              <a:rPr lang="en-US" sz="2400" i="1" dirty="0" smtClean="0">
                <a:latin typeface="Times New Roman" charset="0"/>
                <a:ea typeface="Times New Roman" charset="0"/>
                <a:cs typeface="Times New Roman" charset="0"/>
              </a:rPr>
              <a:t>	</a:t>
            </a:r>
            <a:r>
              <a:rPr lang="en-US" sz="2400" i="1" dirty="0" err="1" smtClean="0">
                <a:latin typeface="Times New Roman" charset="0"/>
                <a:ea typeface="Times New Roman" charset="0"/>
                <a:cs typeface="Times New Roman" charset="0"/>
              </a:rPr>
              <a:t>trial_typeⅹdirection_axis</a:t>
            </a:r>
            <a:r>
              <a:rPr lang="en-US" sz="2400" i="1" dirty="0" smtClean="0">
                <a:latin typeface="Times New Roman" charset="0"/>
                <a:ea typeface="Times New Roman" charset="0"/>
                <a:cs typeface="Times New Roman" charset="0"/>
              </a:rPr>
              <a:t> +</a:t>
            </a:r>
          </a:p>
          <a:p>
            <a:pPr marL="357179" lvl="1" indent="0">
              <a:buNone/>
            </a:pPr>
            <a:r>
              <a:rPr lang="en-US" sz="2400" i="1" dirty="0">
                <a:latin typeface="Times New Roman" charset="0"/>
                <a:ea typeface="Times New Roman" charset="0"/>
                <a:cs typeface="Times New Roman" charset="0"/>
              </a:rPr>
              <a:t>	</a:t>
            </a:r>
            <a:r>
              <a:rPr lang="en-US" sz="2400" i="1" dirty="0" smtClean="0">
                <a:latin typeface="Times New Roman" charset="0"/>
                <a:ea typeface="Times New Roman" charset="0"/>
                <a:cs typeface="Times New Roman" charset="0"/>
              </a:rPr>
              <a:t>task_number +</a:t>
            </a:r>
          </a:p>
          <a:p>
            <a:pPr marL="357179" lvl="1" indent="0">
              <a:buNone/>
            </a:pPr>
            <a:r>
              <a:rPr lang="en-US" sz="2400" i="1" dirty="0">
                <a:latin typeface="Times New Roman" charset="0"/>
                <a:ea typeface="Times New Roman" charset="0"/>
                <a:cs typeface="Times New Roman" charset="0"/>
              </a:rPr>
              <a:t>	</a:t>
            </a:r>
            <a:r>
              <a:rPr lang="en-US" sz="2400" i="1" dirty="0" err="1" smtClean="0">
                <a:latin typeface="Times New Roman" charset="0"/>
                <a:ea typeface="Times New Roman" charset="0"/>
                <a:cs typeface="Times New Roman" charset="0"/>
              </a:rPr>
              <a:t>user_id</a:t>
            </a:r>
            <a:r>
              <a:rPr lang="en-US" sz="2400" i="1" baseline="-25000" dirty="0" err="1" smtClean="0">
                <a:latin typeface="Times New Roman" charset="0"/>
                <a:ea typeface="Times New Roman" charset="0"/>
                <a:cs typeface="Times New Roman" charset="0"/>
              </a:rPr>
              <a:t>random</a:t>
            </a:r>
            <a:r>
              <a:rPr lang="en-US" sz="2400" i="1" baseline="-25000" dirty="0" smtClean="0">
                <a:latin typeface="Times New Roman" charset="0"/>
                <a:ea typeface="Times New Roman" charset="0"/>
                <a:cs typeface="Times New Roman" charset="0"/>
              </a:rPr>
              <a:t> effect</a:t>
            </a:r>
            <a:endParaRPr lang="en-US" sz="2400" i="1" dirty="0" smtClean="0">
              <a:latin typeface="Times New Roman" charset="0"/>
              <a:ea typeface="Times New Roman" charset="0"/>
              <a:cs typeface="Times New Roman" charset="0"/>
            </a:endParaRPr>
          </a:p>
        </p:txBody>
      </p:sp>
      <p:sp>
        <p:nvSpPr>
          <p:cNvPr id="10" name="Content Placeholder 9"/>
          <p:cNvSpPr>
            <a:spLocks noGrp="1"/>
          </p:cNvSpPr>
          <p:nvPr>
            <p:ph sz="half" idx="2"/>
          </p:nvPr>
        </p:nvSpPr>
        <p:spPr/>
        <p:txBody>
          <a:bodyPr/>
          <a:lstStyle/>
          <a:p>
            <a:r>
              <a:rPr lang="en-US" dirty="0"/>
              <a:t>Ended up with</a:t>
            </a:r>
            <a:r>
              <a:rPr lang="en-US" dirty="0" smtClean="0"/>
              <a:t>:</a:t>
            </a:r>
          </a:p>
          <a:p>
            <a:endParaRPr lang="en-US" dirty="0" smtClean="0"/>
          </a:p>
          <a:p>
            <a:endParaRPr lang="en-US" dirty="0"/>
          </a:p>
          <a:p>
            <a:pPr marL="357179" lvl="1" indent="0">
              <a:buNone/>
            </a:pPr>
            <a:r>
              <a:rPr lang="en-US" sz="2400" b="1" i="1" dirty="0" err="1" smtClean="0">
                <a:latin typeface="Times New Roman" charset="0"/>
                <a:ea typeface="Times New Roman" charset="0"/>
                <a:cs typeface="Times New Roman" charset="0"/>
              </a:rPr>
              <a:t>Y</a:t>
            </a:r>
            <a:r>
              <a:rPr lang="en-US" sz="2400" b="1" i="1" baseline="-25000" dirty="0" err="1" smtClean="0">
                <a:latin typeface="Times New Roman" charset="0"/>
                <a:ea typeface="Times New Roman" charset="0"/>
                <a:cs typeface="Times New Roman" charset="0"/>
              </a:rPr>
              <a:t>final</a:t>
            </a:r>
            <a:r>
              <a:rPr lang="en-US" sz="2400" b="1" i="1" dirty="0" smtClean="0">
                <a:latin typeface="Times New Roman" charset="0"/>
                <a:ea typeface="Times New Roman" charset="0"/>
                <a:cs typeface="Times New Roman" charset="0"/>
              </a:rPr>
              <a:t> =</a:t>
            </a:r>
          </a:p>
          <a:p>
            <a:pPr marL="357179" lvl="1" indent="0">
              <a:buNone/>
            </a:pPr>
            <a:r>
              <a:rPr lang="en-US" sz="2400" b="1" i="1" dirty="0">
                <a:latin typeface="Times New Roman" charset="0"/>
                <a:ea typeface="Times New Roman" charset="0"/>
                <a:cs typeface="Times New Roman" charset="0"/>
              </a:rPr>
              <a:t>	</a:t>
            </a:r>
            <a:r>
              <a:rPr lang="en-US" sz="2400" b="1" i="1" dirty="0" err="1" smtClean="0">
                <a:latin typeface="Times New Roman" charset="0"/>
                <a:ea typeface="Times New Roman" charset="0"/>
                <a:cs typeface="Times New Roman" charset="0"/>
              </a:rPr>
              <a:t>trial_type</a:t>
            </a:r>
            <a:r>
              <a:rPr lang="en-US" sz="2400" b="1" i="1" dirty="0" smtClean="0">
                <a:latin typeface="Times New Roman" charset="0"/>
                <a:ea typeface="Times New Roman" charset="0"/>
                <a:cs typeface="Times New Roman" charset="0"/>
              </a:rPr>
              <a:t> </a:t>
            </a:r>
            <a:r>
              <a:rPr lang="en-US" sz="2400" b="1" i="1" dirty="0">
                <a:latin typeface="Times New Roman" charset="0"/>
                <a:ea typeface="Times New Roman" charset="0"/>
                <a:cs typeface="Times New Roman" charset="0"/>
              </a:rPr>
              <a:t>+ </a:t>
            </a:r>
          </a:p>
          <a:p>
            <a:pPr marL="357179" lvl="1" indent="0">
              <a:buNone/>
            </a:pPr>
            <a:r>
              <a:rPr lang="en-US" sz="2400" b="1" i="1" dirty="0">
                <a:latin typeface="Times New Roman" charset="0"/>
                <a:ea typeface="Times New Roman" charset="0"/>
                <a:cs typeface="Times New Roman" charset="0"/>
              </a:rPr>
              <a:t>	</a:t>
            </a:r>
            <a:r>
              <a:rPr lang="en-US" sz="2400" b="1" i="1" dirty="0" smtClean="0">
                <a:latin typeface="Times New Roman" charset="0"/>
                <a:ea typeface="Times New Roman" charset="0"/>
                <a:cs typeface="Times New Roman" charset="0"/>
              </a:rPr>
              <a:t>target_distance +</a:t>
            </a:r>
            <a:endParaRPr lang="en-US" sz="2400" b="1" i="1" dirty="0">
              <a:latin typeface="Times New Roman" charset="0"/>
              <a:ea typeface="Times New Roman" charset="0"/>
              <a:cs typeface="Times New Roman" charset="0"/>
            </a:endParaRPr>
          </a:p>
          <a:p>
            <a:pPr marL="357179" lvl="1" indent="0">
              <a:buNone/>
            </a:pPr>
            <a:r>
              <a:rPr lang="en-US" sz="2400" b="1" i="1" dirty="0">
                <a:latin typeface="Times New Roman" charset="0"/>
                <a:ea typeface="Times New Roman" charset="0"/>
                <a:cs typeface="Times New Roman" charset="0"/>
              </a:rPr>
              <a:t>	</a:t>
            </a:r>
            <a:r>
              <a:rPr lang="en-US" sz="2400" b="1" i="1" dirty="0" err="1" smtClean="0">
                <a:latin typeface="Times New Roman" charset="0"/>
                <a:ea typeface="Times New Roman" charset="0"/>
                <a:cs typeface="Times New Roman" charset="0"/>
              </a:rPr>
              <a:t>user_id</a:t>
            </a:r>
            <a:r>
              <a:rPr lang="en-US" sz="2400" b="1" i="1" baseline="-25000" dirty="0" err="1" smtClean="0">
                <a:latin typeface="Times New Roman" charset="0"/>
                <a:ea typeface="Times New Roman" charset="0"/>
                <a:cs typeface="Times New Roman" charset="0"/>
              </a:rPr>
              <a:t>random</a:t>
            </a:r>
            <a:r>
              <a:rPr lang="en-US" sz="2400" b="1" i="1" baseline="-25000" dirty="0" smtClean="0">
                <a:latin typeface="Times New Roman" charset="0"/>
                <a:ea typeface="Times New Roman" charset="0"/>
                <a:cs typeface="Times New Roman" charset="0"/>
              </a:rPr>
              <a:t> </a:t>
            </a:r>
            <a:r>
              <a:rPr lang="en-US" sz="2400" b="1" i="1" baseline="-25000" dirty="0">
                <a:latin typeface="Times New Roman" charset="0"/>
                <a:ea typeface="Times New Roman" charset="0"/>
                <a:cs typeface="Times New Roman" charset="0"/>
              </a:rPr>
              <a:t>effect</a:t>
            </a:r>
            <a:endParaRPr lang="en-US" sz="2400" b="1" i="1" dirty="0">
              <a:latin typeface="Times New Roman" charset="0"/>
              <a:ea typeface="Times New Roman" charset="0"/>
              <a:cs typeface="Times New Roman" charset="0"/>
            </a:endParaRPr>
          </a:p>
          <a:p>
            <a:pPr marL="0" indent="0">
              <a:buNone/>
            </a:pPr>
            <a:endParaRPr lang="en-US" dirty="0"/>
          </a:p>
          <a:p>
            <a:endParaRPr lang="en-US" dirty="0"/>
          </a:p>
        </p:txBody>
      </p:sp>
      <p:sp>
        <p:nvSpPr>
          <p:cNvPr id="5" name="Date Placeholder 4"/>
          <p:cNvSpPr>
            <a:spLocks noGrp="1"/>
          </p:cNvSpPr>
          <p:nvPr>
            <p:ph type="dt" sz="half" idx="10"/>
          </p:nvPr>
        </p:nvSpPr>
        <p:spPr/>
        <p:txBody>
          <a:bodyPr/>
          <a:lstStyle/>
          <a:p>
            <a:fld id="{4505FA94-BE71-426F-A992-1545AC90C129}" type="datetime1">
              <a:rPr lang="en-GB" smtClean="0"/>
              <a:t>02/06/2017</a:t>
            </a:fld>
            <a:endParaRPr lang="en-GB" dirty="0"/>
          </a:p>
        </p:txBody>
      </p:sp>
      <p:sp>
        <p:nvSpPr>
          <p:cNvPr id="6" name="Slide Number Placeholder 5"/>
          <p:cNvSpPr>
            <a:spLocks noGrp="1"/>
          </p:cNvSpPr>
          <p:nvPr>
            <p:ph type="sldNum" sz="quarter" idx="12"/>
          </p:nvPr>
        </p:nvSpPr>
        <p:spPr/>
        <p:txBody>
          <a:bodyPr/>
          <a:lstStyle/>
          <a:p>
            <a:fld id="{091A926C-488A-4E3E-9C21-57CAA120E114}" type="slidenum">
              <a:rPr lang="en-GB" smtClean="0"/>
              <a:t>24</a:t>
            </a:fld>
            <a:endParaRPr lang="en-GB" dirty="0"/>
          </a:p>
        </p:txBody>
      </p:sp>
    </p:spTree>
    <p:extLst>
      <p:ext uri="{BB962C8B-B14F-4D97-AF65-F5344CB8AC3E}">
        <p14:creationId xmlns:p14="http://schemas.microsoft.com/office/powerpoint/2010/main" val="102569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3" end="3"/>
                                            </p:txEl>
                                          </p:spTgt>
                                        </p:tgtEl>
                                        <p:attrNameLst>
                                          <p:attrName>style.visibility</p:attrName>
                                        </p:attrNameLst>
                                      </p:cBhvr>
                                      <p:to>
                                        <p:strVal val="visible"/>
                                      </p:to>
                                    </p:set>
                                    <p:animEffect transition="in" filter="fade">
                                      <p:cBhvr>
                                        <p:cTn id="10" dur="500"/>
                                        <p:tgtEl>
                                          <p:spTgt spid="10">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Effect transition="in" filter="fade">
                                      <p:cBhvr>
                                        <p:cTn id="13" dur="500"/>
                                        <p:tgtEl>
                                          <p:spTgt spid="10">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5" end="5"/>
                                            </p:txEl>
                                          </p:spTgt>
                                        </p:tgtEl>
                                        <p:attrNameLst>
                                          <p:attrName>style.visibility</p:attrName>
                                        </p:attrNameLst>
                                      </p:cBhvr>
                                      <p:to>
                                        <p:strVal val="visible"/>
                                      </p:to>
                                    </p:set>
                                    <p:animEffect transition="in" filter="fade">
                                      <p:cBhvr>
                                        <p:cTn id="16" dur="500"/>
                                        <p:tgtEl>
                                          <p:spTgt spid="10">
                                            <p:txEl>
                                              <p:pRg st="5" end="5"/>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Effect transition="in" filter="fade">
                                      <p:cBhvr>
                                        <p:cTn id="19"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Hypothesis 2 (H2) </a:t>
            </a:r>
            <a:r>
              <a:rPr lang="mr-IN" b="1" dirty="0"/>
              <a:t>–</a:t>
            </a:r>
            <a:r>
              <a:rPr lang="en-US" b="1" dirty="0"/>
              <a:t> Number of Interactions</a:t>
            </a:r>
            <a:endParaRPr lang="en-US" dirty="0"/>
          </a:p>
        </p:txBody>
      </p:sp>
      <p:sp>
        <p:nvSpPr>
          <p:cNvPr id="4" name="Content Placeholder 3"/>
          <p:cNvSpPr>
            <a:spLocks noGrp="1"/>
          </p:cNvSpPr>
          <p:nvPr>
            <p:ph sz="half" idx="2"/>
          </p:nvPr>
        </p:nvSpPr>
        <p:spPr/>
        <p:txBody>
          <a:bodyPr/>
          <a:lstStyle/>
          <a:p>
            <a:r>
              <a:rPr lang="en-US" dirty="0" smtClean="0"/>
              <a:t>We </a:t>
            </a:r>
            <a:r>
              <a:rPr lang="en-US" dirty="0"/>
              <a:t>can clearly see that there is a difference between interaction </a:t>
            </a:r>
            <a:r>
              <a:rPr lang="en-US" dirty="0" smtClean="0"/>
              <a:t>methods, thus </a:t>
            </a:r>
            <a:r>
              <a:rPr lang="en-US" b="1" dirty="0"/>
              <a:t>Hypothesis 2 (H2</a:t>
            </a:r>
            <a:r>
              <a:rPr lang="en-US" b="1" dirty="0" smtClean="0"/>
              <a:t>) </a:t>
            </a:r>
            <a:r>
              <a:rPr lang="en-US" dirty="0" smtClean="0"/>
              <a:t>is </a:t>
            </a:r>
            <a:r>
              <a:rPr lang="en-US" b="1" dirty="0" smtClean="0"/>
              <a:t>supported</a:t>
            </a:r>
            <a:r>
              <a:rPr lang="en-US" dirty="0" smtClean="0"/>
              <a:t>.</a:t>
            </a:r>
          </a:p>
          <a:p>
            <a:r>
              <a:rPr lang="en-US" sz="2000" dirty="0"/>
              <a:t>Overall, </a:t>
            </a:r>
            <a:r>
              <a:rPr lang="en-US" sz="2000" i="1" dirty="0"/>
              <a:t>touch+inertia </a:t>
            </a:r>
            <a:r>
              <a:rPr lang="en-US" sz="2000" dirty="0"/>
              <a:t>required most operations</a:t>
            </a:r>
          </a:p>
          <a:p>
            <a:pPr lvl="1"/>
            <a:r>
              <a:rPr lang="en-US" sz="1800" i="1" dirty="0" smtClean="0"/>
              <a:t>μ</a:t>
            </a:r>
            <a:r>
              <a:rPr lang="en-US" sz="1800" baseline="-25000" dirty="0" smtClean="0"/>
              <a:t>short</a:t>
            </a:r>
            <a:r>
              <a:rPr lang="en-US" sz="1800" dirty="0" smtClean="0"/>
              <a:t>=9.1</a:t>
            </a:r>
            <a:endParaRPr lang="en-US" sz="1800" dirty="0" smtClean="0"/>
          </a:p>
          <a:p>
            <a:pPr lvl="1"/>
            <a:r>
              <a:rPr lang="en-US" sz="1800" i="1" dirty="0" smtClean="0"/>
              <a:t>μ</a:t>
            </a:r>
            <a:r>
              <a:rPr lang="en-US" sz="1800" baseline="-25000" dirty="0" smtClean="0"/>
              <a:t>medium</a:t>
            </a:r>
            <a:r>
              <a:rPr lang="en-US" sz="1800" dirty="0" smtClean="0"/>
              <a:t>=17.4</a:t>
            </a:r>
            <a:endParaRPr lang="en-US" sz="1800" dirty="0" smtClean="0"/>
          </a:p>
          <a:p>
            <a:pPr lvl="1"/>
            <a:r>
              <a:rPr lang="en-US" sz="1800" i="1" dirty="0" smtClean="0"/>
              <a:t>μ</a:t>
            </a:r>
            <a:r>
              <a:rPr lang="en-US" sz="1800" baseline="-25000" dirty="0" smtClean="0"/>
              <a:t>long</a:t>
            </a:r>
            <a:r>
              <a:rPr lang="en-US" sz="1800" dirty="0" smtClean="0"/>
              <a:t>=31.6</a:t>
            </a:r>
            <a:endParaRPr lang="en-US" dirty="0" smtClean="0"/>
          </a:p>
          <a:p>
            <a:r>
              <a:rPr lang="en-US" sz="2000" i="1" dirty="0"/>
              <a:t>mid-air pointing.</a:t>
            </a:r>
            <a:r>
              <a:rPr lang="en-US" sz="2000" dirty="0"/>
              <a:t> </a:t>
            </a:r>
          </a:p>
          <a:p>
            <a:pPr lvl="1"/>
            <a:r>
              <a:rPr lang="en-US" sz="1800" i="1" dirty="0" smtClean="0"/>
              <a:t>μ</a:t>
            </a:r>
            <a:r>
              <a:rPr lang="en-US" sz="1800" baseline="-25000" dirty="0" smtClean="0"/>
              <a:t>short</a:t>
            </a:r>
            <a:r>
              <a:rPr lang="en-US" sz="1800" dirty="0" smtClean="0"/>
              <a:t>=1.5</a:t>
            </a:r>
            <a:endParaRPr lang="en-US" sz="1800" dirty="0" smtClean="0"/>
          </a:p>
          <a:p>
            <a:pPr lvl="1"/>
            <a:r>
              <a:rPr lang="en-US" sz="1800" i="1" dirty="0" smtClean="0"/>
              <a:t>μ</a:t>
            </a:r>
            <a:r>
              <a:rPr lang="en-US" sz="1800" baseline="-25000" dirty="0" smtClean="0"/>
              <a:t>medium</a:t>
            </a:r>
            <a:r>
              <a:rPr lang="en-US" sz="1800" dirty="0" smtClean="0"/>
              <a:t>=2.5</a:t>
            </a:r>
            <a:endParaRPr lang="en-US" sz="1800" dirty="0" smtClean="0"/>
          </a:p>
          <a:p>
            <a:pPr lvl="1"/>
            <a:r>
              <a:rPr lang="en-US" sz="1800" i="1" dirty="0" smtClean="0"/>
              <a:t>μ</a:t>
            </a:r>
            <a:r>
              <a:rPr lang="en-US" sz="1800" baseline="-25000" dirty="0" smtClean="0"/>
              <a:t>long</a:t>
            </a:r>
            <a:r>
              <a:rPr lang="en-US" sz="1800" dirty="0"/>
              <a:t>= </a:t>
            </a:r>
            <a:r>
              <a:rPr lang="en-US" sz="1800" dirty="0" smtClean="0"/>
              <a:t>4.2</a:t>
            </a:r>
            <a:r>
              <a:rPr lang="en-GB" sz="1800" dirty="0" smtClean="0"/>
              <a:t> </a:t>
            </a:r>
            <a:endParaRPr lang="en-GB" sz="1800" dirty="0"/>
          </a:p>
        </p:txBody>
      </p:sp>
      <p:sp>
        <p:nvSpPr>
          <p:cNvPr id="5" name="Date Placeholder 4"/>
          <p:cNvSpPr>
            <a:spLocks noGrp="1"/>
          </p:cNvSpPr>
          <p:nvPr>
            <p:ph type="dt" sz="half" idx="10"/>
          </p:nvPr>
        </p:nvSpPr>
        <p:spPr/>
        <p:txBody>
          <a:bodyPr/>
          <a:lstStyle/>
          <a:p>
            <a:fld id="{4505FA94-BE71-426F-A992-1545AC90C129}" type="datetime1">
              <a:rPr lang="en-GB" smtClean="0"/>
              <a:t>02/06/2017</a:t>
            </a:fld>
            <a:endParaRPr lang="en-GB" dirty="0"/>
          </a:p>
        </p:txBody>
      </p:sp>
      <p:sp>
        <p:nvSpPr>
          <p:cNvPr id="6" name="Slide Number Placeholder 5"/>
          <p:cNvSpPr>
            <a:spLocks noGrp="1"/>
          </p:cNvSpPr>
          <p:nvPr>
            <p:ph type="sldNum" sz="quarter" idx="12"/>
          </p:nvPr>
        </p:nvSpPr>
        <p:spPr/>
        <p:txBody>
          <a:bodyPr/>
          <a:lstStyle/>
          <a:p>
            <a:fld id="{091A926C-488A-4E3E-9C21-57CAA120E114}" type="slidenum">
              <a:rPr lang="en-GB" smtClean="0"/>
              <a:t>25</a:t>
            </a:fld>
            <a:endParaRPr lang="en-GB" dirty="0"/>
          </a:p>
        </p:txBody>
      </p:sp>
      <p:pic>
        <p:nvPicPr>
          <p:cNvPr id="7" name="Content Placeholder 8" descr="evaluation/Rplot13.png"/>
          <p:cNvPicPr>
            <a:picLocks noGrp="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86599" y="1811766"/>
            <a:ext cx="5762540" cy="4321906"/>
          </a:xfrm>
          <a:prstGeom prst="rect">
            <a:avLst/>
          </a:prstGeom>
          <a:noFill/>
          <a:ln>
            <a:noFill/>
          </a:ln>
        </p:spPr>
      </p:pic>
    </p:spTree>
    <p:extLst>
      <p:ext uri="{BB962C8B-B14F-4D97-AF65-F5344CB8AC3E}">
        <p14:creationId xmlns:p14="http://schemas.microsoft.com/office/powerpoint/2010/main" val="93164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Hypothesis 2</a:t>
            </a:r>
            <a:r>
              <a:rPr lang="en-US" b="1" dirty="0" smtClean="0"/>
              <a:t> </a:t>
            </a:r>
            <a:r>
              <a:rPr lang="en-US" b="1" dirty="0"/>
              <a:t>(</a:t>
            </a:r>
            <a:r>
              <a:rPr lang="en-US" b="1" dirty="0" smtClean="0"/>
              <a:t>H2) </a:t>
            </a:r>
            <a:r>
              <a:rPr lang="mr-IN" b="1" dirty="0"/>
              <a:t>–</a:t>
            </a:r>
            <a:r>
              <a:rPr lang="en-US" b="1" dirty="0"/>
              <a:t> </a:t>
            </a:r>
            <a:r>
              <a:rPr lang="en-US" b="1" dirty="0" smtClean="0"/>
              <a:t>Number of interactions (stratified by direction) </a:t>
            </a:r>
            <a:endParaRPr lang="en-US" dirty="0"/>
          </a:p>
        </p:txBody>
      </p:sp>
      <p:sp>
        <p:nvSpPr>
          <p:cNvPr id="5" name="Date Placeholder 4"/>
          <p:cNvSpPr>
            <a:spLocks noGrp="1"/>
          </p:cNvSpPr>
          <p:nvPr>
            <p:ph type="dt" sz="half" idx="10"/>
          </p:nvPr>
        </p:nvSpPr>
        <p:spPr/>
        <p:txBody>
          <a:bodyPr/>
          <a:lstStyle/>
          <a:p>
            <a:fld id="{4505FA94-BE71-426F-A992-1545AC90C129}" type="datetime1">
              <a:rPr lang="en-GB" smtClean="0"/>
              <a:t>02/06/2017</a:t>
            </a:fld>
            <a:endParaRPr lang="en-GB" dirty="0"/>
          </a:p>
        </p:txBody>
      </p:sp>
      <p:sp>
        <p:nvSpPr>
          <p:cNvPr id="6" name="Slide Number Placeholder 5"/>
          <p:cNvSpPr>
            <a:spLocks noGrp="1"/>
          </p:cNvSpPr>
          <p:nvPr>
            <p:ph type="sldNum" sz="quarter" idx="12"/>
          </p:nvPr>
        </p:nvSpPr>
        <p:spPr/>
        <p:txBody>
          <a:bodyPr/>
          <a:lstStyle/>
          <a:p>
            <a:fld id="{091A926C-488A-4E3E-9C21-57CAA120E114}" type="slidenum">
              <a:rPr lang="en-GB" smtClean="0"/>
              <a:t>26</a:t>
            </a:fld>
            <a:endParaRPr lang="en-GB" dirty="0"/>
          </a:p>
        </p:txBody>
      </p:sp>
      <p:sp>
        <p:nvSpPr>
          <p:cNvPr id="7" name="TextBox 6"/>
          <p:cNvSpPr txBox="1"/>
          <p:nvPr/>
        </p:nvSpPr>
        <p:spPr>
          <a:xfrm>
            <a:off x="1843088" y="5972175"/>
            <a:ext cx="2300287" cy="371475"/>
          </a:xfrm>
          <a:prstGeom prst="rect">
            <a:avLst/>
          </a:prstGeom>
          <a:noFill/>
        </p:spPr>
        <p:txBody>
          <a:bodyPr wrap="square" rtlCol="0">
            <a:spAutoFit/>
          </a:bodyPr>
          <a:lstStyle/>
          <a:p>
            <a:pPr algn="ctr"/>
            <a:r>
              <a:rPr lang="en-US" dirty="0"/>
              <a:t>t</a:t>
            </a:r>
            <a:r>
              <a:rPr lang="en-US" dirty="0" smtClean="0"/>
              <a:t>ouch+inertia</a:t>
            </a:r>
            <a:endParaRPr lang="en-US" dirty="0"/>
          </a:p>
        </p:txBody>
      </p:sp>
      <p:sp>
        <p:nvSpPr>
          <p:cNvPr id="11" name="TextBox 10"/>
          <p:cNvSpPr txBox="1"/>
          <p:nvPr/>
        </p:nvSpPr>
        <p:spPr>
          <a:xfrm>
            <a:off x="7469188" y="5972175"/>
            <a:ext cx="2300287" cy="371475"/>
          </a:xfrm>
          <a:prstGeom prst="rect">
            <a:avLst/>
          </a:prstGeom>
          <a:noFill/>
        </p:spPr>
        <p:txBody>
          <a:bodyPr wrap="square" rtlCol="0">
            <a:spAutoFit/>
          </a:bodyPr>
          <a:lstStyle/>
          <a:p>
            <a:pPr algn="ctr"/>
            <a:r>
              <a:rPr lang="en-US" dirty="0" smtClean="0"/>
              <a:t>mid-air pointing</a:t>
            </a:r>
            <a:endParaRPr lang="en-US" dirty="0"/>
          </a:p>
        </p:txBody>
      </p:sp>
      <p:pic>
        <p:nvPicPr>
          <p:cNvPr id="13" name="Content Placeholder 12" descr="evaluation/Rplot21.png"/>
          <p:cNvPicPr>
            <a:picLocks noGrp="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8250" y="2491694"/>
            <a:ext cx="6439238" cy="2962050"/>
          </a:xfrm>
          <a:prstGeom prst="rect">
            <a:avLst/>
          </a:prstGeom>
          <a:noFill/>
          <a:ln>
            <a:noFill/>
          </a:ln>
        </p:spPr>
      </p:pic>
      <p:pic>
        <p:nvPicPr>
          <p:cNvPr id="14" name="Content Placeholder 13" descr="evaluation/Rplot22.png"/>
          <p:cNvPicPr>
            <a:picLocks noGrp="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703716" y="2491693"/>
            <a:ext cx="6439244" cy="2962052"/>
          </a:xfrm>
          <a:prstGeom prst="rect">
            <a:avLst/>
          </a:prstGeom>
          <a:noFill/>
          <a:ln>
            <a:noFill/>
          </a:ln>
        </p:spPr>
      </p:pic>
    </p:spTree>
    <p:extLst>
      <p:ext uri="{BB962C8B-B14F-4D97-AF65-F5344CB8AC3E}">
        <p14:creationId xmlns:p14="http://schemas.microsoft.com/office/powerpoint/2010/main" val="1404932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DAF43-1202-426F-86D9-1103B3A8C111}" type="datetime1">
              <a:rPr lang="en-GB" smtClean="0"/>
              <a:t>02/06/2017</a:t>
            </a:fld>
            <a:endParaRPr lang="en-GB" dirty="0"/>
          </a:p>
        </p:txBody>
      </p:sp>
      <p:sp>
        <p:nvSpPr>
          <p:cNvPr id="3" name="Slide Number Placeholder 2"/>
          <p:cNvSpPr>
            <a:spLocks noGrp="1"/>
          </p:cNvSpPr>
          <p:nvPr>
            <p:ph type="sldNum" sz="quarter" idx="12"/>
          </p:nvPr>
        </p:nvSpPr>
        <p:spPr/>
        <p:txBody>
          <a:bodyPr/>
          <a:lstStyle/>
          <a:p>
            <a:fld id="{091A926C-488A-4E3E-9C21-57CAA120E114}" type="slidenum">
              <a:rPr lang="en-GB" smtClean="0"/>
              <a:t>27</a:t>
            </a:fld>
            <a:endParaRPr lang="en-GB" dirty="0"/>
          </a:p>
        </p:txBody>
      </p:sp>
      <p:sp>
        <p:nvSpPr>
          <p:cNvPr id="6" name="Text Placeholder 5"/>
          <p:cNvSpPr>
            <a:spLocks noGrp="1"/>
          </p:cNvSpPr>
          <p:nvPr>
            <p:ph type="body" sz="quarter" idx="16"/>
          </p:nvPr>
        </p:nvSpPr>
        <p:spPr>
          <a:xfrm>
            <a:off x="588966" y="1628775"/>
            <a:ext cx="11012485" cy="4674527"/>
          </a:xfrm>
        </p:spPr>
        <p:txBody>
          <a:bodyPr/>
          <a:lstStyle/>
          <a:p>
            <a:pPr lvl="0"/>
            <a:r>
              <a:rPr lang="en-US" b="1" dirty="0"/>
              <a:t>Off-screen pointing will be less fatiguing than traditional touch</a:t>
            </a:r>
            <a:r>
              <a:rPr lang="en-US" b="1" dirty="0" smtClean="0"/>
              <a:t>.</a:t>
            </a:r>
            <a:endParaRPr lang="en-US" b="1" dirty="0"/>
          </a:p>
        </p:txBody>
      </p:sp>
      <p:sp>
        <p:nvSpPr>
          <p:cNvPr id="5" name="Title 4"/>
          <p:cNvSpPr>
            <a:spLocks noGrp="1"/>
          </p:cNvSpPr>
          <p:nvPr>
            <p:ph type="title"/>
          </p:nvPr>
        </p:nvSpPr>
        <p:spPr/>
        <p:txBody>
          <a:bodyPr/>
          <a:lstStyle/>
          <a:p>
            <a:r>
              <a:rPr lang="en-US" b="1" dirty="0"/>
              <a:t>Hypothesis </a:t>
            </a:r>
            <a:r>
              <a:rPr lang="en-US" b="1" dirty="0" smtClean="0"/>
              <a:t>3 </a:t>
            </a:r>
            <a:r>
              <a:rPr lang="en-US" b="1" dirty="0"/>
              <a:t>(</a:t>
            </a:r>
            <a:r>
              <a:rPr lang="en-US" b="1" dirty="0" smtClean="0"/>
              <a:t>H3)</a:t>
            </a:r>
            <a:r>
              <a:rPr lang="en-US" b="1" dirty="0"/>
              <a:t/>
            </a:r>
            <a:br>
              <a:rPr lang="en-US" b="1" dirty="0"/>
            </a:br>
            <a:endParaRPr lang="en-US" dirty="0"/>
          </a:p>
        </p:txBody>
      </p:sp>
    </p:spTree>
    <p:extLst>
      <p:ext uri="{BB962C8B-B14F-4D97-AF65-F5344CB8AC3E}">
        <p14:creationId xmlns:p14="http://schemas.microsoft.com/office/powerpoint/2010/main" val="142001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6" descr="evaluation/Rplot.png"/>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194328" y="1585223"/>
            <a:ext cx="7280892" cy="3721346"/>
          </a:xfrm>
          <a:prstGeom prst="rect">
            <a:avLst/>
          </a:prstGeom>
          <a:noFill/>
          <a:ln>
            <a:noFill/>
          </a:ln>
        </p:spPr>
      </p:pic>
      <p:sp>
        <p:nvSpPr>
          <p:cNvPr id="2" name="Title 1"/>
          <p:cNvSpPr>
            <a:spLocks noGrp="1"/>
          </p:cNvSpPr>
          <p:nvPr>
            <p:ph type="title"/>
          </p:nvPr>
        </p:nvSpPr>
        <p:spPr/>
        <p:txBody>
          <a:bodyPr/>
          <a:lstStyle/>
          <a:p>
            <a:r>
              <a:rPr lang="en-US" b="1" dirty="0" smtClean="0"/>
              <a:t>Hypothesis 3 (H3) </a:t>
            </a:r>
            <a:r>
              <a:rPr lang="mr-IN" b="1" dirty="0" smtClean="0"/>
              <a:t>–</a:t>
            </a:r>
            <a:r>
              <a:rPr lang="en-US" b="1" dirty="0"/>
              <a:t> </a:t>
            </a:r>
            <a:r>
              <a:rPr lang="en-US" b="1" dirty="0" smtClean="0"/>
              <a:t>Questionnaire analysis</a:t>
            </a:r>
            <a:endParaRPr lang="en-US" dirty="0"/>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val="1451820322"/>
              </p:ext>
            </p:extLst>
          </p:nvPr>
        </p:nvGraphicFramePr>
        <p:xfrm>
          <a:off x="707571" y="5017127"/>
          <a:ext cx="6365134" cy="1430723"/>
        </p:xfrm>
        <a:graphic>
          <a:graphicData uri="http://schemas.openxmlformats.org/drawingml/2006/table">
            <a:tbl>
              <a:tblPr firstRow="1" firstCol="1" bandRow="1">
                <a:tableStyleId>{5C22544A-7EE6-4342-B048-85BDC9FD1C3A}</a:tableStyleId>
              </a:tblPr>
              <a:tblGrid>
                <a:gridCol w="1100940"/>
                <a:gridCol w="2096086"/>
                <a:gridCol w="3168108"/>
              </a:tblGrid>
              <a:tr h="204389">
                <a:tc>
                  <a:txBody>
                    <a:bodyPr/>
                    <a:lstStyle/>
                    <a:p>
                      <a:pPr algn="l">
                        <a:lnSpc>
                          <a:spcPct val="115000"/>
                        </a:lnSpc>
                        <a:spcAft>
                          <a:spcPts val="0"/>
                        </a:spcAft>
                      </a:pPr>
                      <a:r>
                        <a:rPr lang="en-US" sz="1100">
                          <a:effectLst/>
                        </a:rPr>
                        <a:t>Abbreviation</a:t>
                      </a:r>
                      <a:endParaRPr lang="en-GB" sz="1300">
                        <a:effectLst/>
                        <a:latin typeface="Times New Roman" charset="0"/>
                        <a:ea typeface="Times New Roman" charset="0"/>
                        <a:cs typeface="Times New Roman" charset="0"/>
                      </a:endParaRPr>
                    </a:p>
                  </a:txBody>
                  <a:tcPr marL="76170" marR="76170" marT="0" marB="0"/>
                </a:tc>
                <a:tc>
                  <a:txBody>
                    <a:bodyPr/>
                    <a:lstStyle/>
                    <a:p>
                      <a:pPr algn="l">
                        <a:lnSpc>
                          <a:spcPct val="115000"/>
                        </a:lnSpc>
                        <a:spcAft>
                          <a:spcPts val="0"/>
                        </a:spcAft>
                      </a:pPr>
                      <a:r>
                        <a:rPr lang="en-US" sz="1100" dirty="0">
                          <a:effectLst/>
                        </a:rPr>
                        <a:t>Question</a:t>
                      </a:r>
                      <a:endParaRPr lang="en-GB" sz="1300" dirty="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GB" sz="1100" dirty="0">
                          <a:effectLst/>
                        </a:rPr>
                        <a:t>Rating</a:t>
                      </a:r>
                      <a:endParaRPr lang="en-GB" sz="1300" dirty="0">
                        <a:effectLst/>
                        <a:latin typeface="Times New Roman" charset="0"/>
                        <a:ea typeface="Times New Roman" charset="0"/>
                        <a:cs typeface="Times New Roman" charset="0"/>
                      </a:endParaRPr>
                    </a:p>
                  </a:txBody>
                  <a:tcPr marL="76170" marR="76170" marT="0" marB="0"/>
                </a:tc>
              </a:tr>
              <a:tr h="204389">
                <a:tc>
                  <a:txBody>
                    <a:bodyPr/>
                    <a:lstStyle/>
                    <a:p>
                      <a:pPr algn="l">
                        <a:lnSpc>
                          <a:spcPct val="115000"/>
                        </a:lnSpc>
                        <a:spcAft>
                          <a:spcPts val="0"/>
                        </a:spcAft>
                      </a:pPr>
                      <a:r>
                        <a:rPr lang="en-US" sz="1100">
                          <a:effectLst/>
                        </a:rPr>
                        <a:t>Q1</a:t>
                      </a:r>
                      <a:endParaRPr lang="en-GB" sz="1300">
                        <a:effectLst/>
                        <a:latin typeface="Times New Roman" charset="0"/>
                        <a:ea typeface="Times New Roman" charset="0"/>
                        <a:cs typeface="Times New Roman" charset="0"/>
                      </a:endParaRPr>
                    </a:p>
                  </a:txBody>
                  <a:tcPr marL="76170" marR="76170" marT="0" marB="0"/>
                </a:tc>
                <a:tc>
                  <a:txBody>
                    <a:bodyPr/>
                    <a:lstStyle/>
                    <a:p>
                      <a:pPr algn="l">
                        <a:lnSpc>
                          <a:spcPct val="115000"/>
                        </a:lnSpc>
                        <a:spcAft>
                          <a:spcPts val="0"/>
                        </a:spcAft>
                      </a:pPr>
                      <a:r>
                        <a:rPr lang="en-US" sz="1100">
                          <a:effectLst/>
                        </a:rPr>
                        <a:t>Smoothness during operation</a:t>
                      </a:r>
                      <a:endParaRPr lang="en-GB" sz="130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GB" sz="1100">
                          <a:effectLst/>
                        </a:rPr>
                        <a:t>1 (</a:t>
                      </a:r>
                      <a:r>
                        <a:rPr lang="en-US" sz="1100">
                          <a:effectLst/>
                        </a:rPr>
                        <a:t>Very rough) – 5 (Very smooth)</a:t>
                      </a:r>
                      <a:endParaRPr lang="en-GB" sz="1300">
                        <a:effectLst/>
                        <a:latin typeface="Times New Roman" charset="0"/>
                        <a:ea typeface="Times New Roman" charset="0"/>
                        <a:cs typeface="Times New Roman" charset="0"/>
                      </a:endParaRPr>
                    </a:p>
                  </a:txBody>
                  <a:tcPr marL="76170" marR="76170" marT="0" marB="0"/>
                </a:tc>
              </a:tr>
              <a:tr h="204389">
                <a:tc>
                  <a:txBody>
                    <a:bodyPr/>
                    <a:lstStyle/>
                    <a:p>
                      <a:pPr algn="just">
                        <a:lnSpc>
                          <a:spcPct val="115000"/>
                        </a:lnSpc>
                        <a:spcAft>
                          <a:spcPts val="0"/>
                        </a:spcAft>
                      </a:pPr>
                      <a:r>
                        <a:rPr lang="en-GB" sz="1100">
                          <a:effectLst/>
                        </a:rPr>
                        <a:t>Q2</a:t>
                      </a:r>
                      <a:endParaRPr lang="en-GB" sz="130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US" sz="1100">
                          <a:effectLst/>
                        </a:rPr>
                        <a:t>Operation speed</a:t>
                      </a:r>
                      <a:endParaRPr lang="en-GB" sz="130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GB" sz="1100" dirty="0">
                          <a:effectLst/>
                        </a:rPr>
                        <a:t>1 (Too fast) – 5 (Too slow)</a:t>
                      </a:r>
                      <a:endParaRPr lang="en-GB" sz="1300" dirty="0">
                        <a:effectLst/>
                        <a:latin typeface="Times New Roman" charset="0"/>
                        <a:ea typeface="Times New Roman" charset="0"/>
                        <a:cs typeface="Times New Roman" charset="0"/>
                      </a:endParaRPr>
                    </a:p>
                  </a:txBody>
                  <a:tcPr marL="76170" marR="76170" marT="0" marB="0"/>
                </a:tc>
              </a:tr>
              <a:tr h="204389">
                <a:tc>
                  <a:txBody>
                    <a:bodyPr/>
                    <a:lstStyle/>
                    <a:p>
                      <a:pPr algn="just">
                        <a:lnSpc>
                          <a:spcPct val="115000"/>
                        </a:lnSpc>
                        <a:spcAft>
                          <a:spcPts val="0"/>
                        </a:spcAft>
                      </a:pPr>
                      <a:r>
                        <a:rPr lang="en-US" sz="1100">
                          <a:effectLst/>
                        </a:rPr>
                        <a:t>Q3</a:t>
                      </a:r>
                      <a:endParaRPr lang="en-GB" sz="130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US" sz="1100">
                          <a:effectLst/>
                        </a:rPr>
                        <a:t>Finger fatigue</a:t>
                      </a:r>
                      <a:endParaRPr lang="en-GB" sz="130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GB" sz="1100" dirty="0">
                          <a:effectLst/>
                        </a:rPr>
                        <a:t>1 (None) – 5 (Very high)</a:t>
                      </a:r>
                      <a:endParaRPr lang="en-GB" sz="1300" dirty="0">
                        <a:effectLst/>
                        <a:latin typeface="Times New Roman" charset="0"/>
                        <a:ea typeface="Times New Roman" charset="0"/>
                        <a:cs typeface="Times New Roman" charset="0"/>
                      </a:endParaRPr>
                    </a:p>
                  </a:txBody>
                  <a:tcPr marL="76170" marR="76170" marT="0" marB="0"/>
                </a:tc>
              </a:tr>
              <a:tr h="204389">
                <a:tc>
                  <a:txBody>
                    <a:bodyPr/>
                    <a:lstStyle/>
                    <a:p>
                      <a:pPr algn="l">
                        <a:lnSpc>
                          <a:spcPct val="115000"/>
                        </a:lnSpc>
                        <a:spcAft>
                          <a:spcPts val="0"/>
                        </a:spcAft>
                      </a:pPr>
                      <a:r>
                        <a:rPr lang="en-US" sz="1100">
                          <a:effectLst/>
                        </a:rPr>
                        <a:t>Q4</a:t>
                      </a:r>
                      <a:endParaRPr lang="en-GB" sz="1300">
                        <a:effectLst/>
                        <a:latin typeface="Times New Roman" charset="0"/>
                        <a:ea typeface="Times New Roman" charset="0"/>
                        <a:cs typeface="Times New Roman" charset="0"/>
                      </a:endParaRPr>
                    </a:p>
                  </a:txBody>
                  <a:tcPr marL="76170" marR="76170" marT="0" marB="0"/>
                </a:tc>
                <a:tc>
                  <a:txBody>
                    <a:bodyPr/>
                    <a:lstStyle/>
                    <a:p>
                      <a:pPr algn="l">
                        <a:lnSpc>
                          <a:spcPct val="115000"/>
                        </a:lnSpc>
                        <a:spcAft>
                          <a:spcPts val="0"/>
                        </a:spcAft>
                      </a:pPr>
                      <a:r>
                        <a:rPr lang="en-US" sz="1100">
                          <a:effectLst/>
                        </a:rPr>
                        <a:t>Wrist fatigue </a:t>
                      </a:r>
                      <a:endParaRPr lang="en-GB" sz="130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GB" sz="1100" dirty="0">
                          <a:effectLst/>
                        </a:rPr>
                        <a:t>1 (None) – 5 (Very high)</a:t>
                      </a:r>
                      <a:endParaRPr lang="en-GB" sz="1300" dirty="0">
                        <a:effectLst/>
                        <a:latin typeface="Times New Roman" charset="0"/>
                        <a:ea typeface="Times New Roman" charset="0"/>
                        <a:cs typeface="Times New Roman" charset="0"/>
                      </a:endParaRPr>
                    </a:p>
                  </a:txBody>
                  <a:tcPr marL="76170" marR="76170" marT="0" marB="0"/>
                </a:tc>
              </a:tr>
              <a:tr h="204389">
                <a:tc>
                  <a:txBody>
                    <a:bodyPr/>
                    <a:lstStyle/>
                    <a:p>
                      <a:pPr algn="l">
                        <a:lnSpc>
                          <a:spcPct val="115000"/>
                        </a:lnSpc>
                        <a:spcAft>
                          <a:spcPts val="0"/>
                        </a:spcAft>
                      </a:pPr>
                      <a:r>
                        <a:rPr lang="en-US" sz="1100">
                          <a:effectLst/>
                        </a:rPr>
                        <a:t>Q5</a:t>
                      </a:r>
                      <a:endParaRPr lang="en-GB" sz="1300">
                        <a:effectLst/>
                        <a:latin typeface="Times New Roman" charset="0"/>
                        <a:ea typeface="Times New Roman" charset="0"/>
                        <a:cs typeface="Times New Roman" charset="0"/>
                      </a:endParaRPr>
                    </a:p>
                  </a:txBody>
                  <a:tcPr marL="76170" marR="76170" marT="0" marB="0"/>
                </a:tc>
                <a:tc>
                  <a:txBody>
                    <a:bodyPr/>
                    <a:lstStyle/>
                    <a:p>
                      <a:pPr algn="l">
                        <a:lnSpc>
                          <a:spcPct val="115000"/>
                        </a:lnSpc>
                        <a:spcAft>
                          <a:spcPts val="0"/>
                        </a:spcAft>
                      </a:pPr>
                      <a:r>
                        <a:rPr lang="en-US" sz="1100">
                          <a:effectLst/>
                        </a:rPr>
                        <a:t>General comfort</a:t>
                      </a:r>
                      <a:endParaRPr lang="en-GB" sz="130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GB" sz="1100">
                          <a:effectLst/>
                        </a:rPr>
                        <a:t>1 (Very uncomfortable) – 5 (Very comfortable)</a:t>
                      </a:r>
                      <a:endParaRPr lang="en-GB" sz="1300">
                        <a:effectLst/>
                        <a:latin typeface="Times New Roman" charset="0"/>
                        <a:ea typeface="Times New Roman" charset="0"/>
                        <a:cs typeface="Times New Roman" charset="0"/>
                      </a:endParaRPr>
                    </a:p>
                  </a:txBody>
                  <a:tcPr marL="76170" marR="76170" marT="0" marB="0"/>
                </a:tc>
              </a:tr>
              <a:tr h="204389">
                <a:tc>
                  <a:txBody>
                    <a:bodyPr/>
                    <a:lstStyle/>
                    <a:p>
                      <a:pPr algn="just">
                        <a:lnSpc>
                          <a:spcPct val="115000"/>
                        </a:lnSpc>
                        <a:spcAft>
                          <a:spcPts val="0"/>
                        </a:spcAft>
                      </a:pPr>
                      <a:r>
                        <a:rPr lang="en-US" sz="1100">
                          <a:effectLst/>
                        </a:rPr>
                        <a:t>Q6</a:t>
                      </a:r>
                      <a:endParaRPr lang="en-GB" sz="130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US" sz="1100">
                          <a:effectLst/>
                        </a:rPr>
                        <a:t>Overall, the input method was</a:t>
                      </a:r>
                      <a:endParaRPr lang="en-GB" sz="130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GB" sz="1100" dirty="0">
                          <a:effectLst/>
                        </a:rPr>
                        <a:t>1 (Very difficult to use) – 5 (Very easy to use)</a:t>
                      </a:r>
                      <a:endParaRPr lang="en-GB" sz="1300" dirty="0">
                        <a:effectLst/>
                        <a:latin typeface="Times New Roman" charset="0"/>
                        <a:ea typeface="Times New Roman" charset="0"/>
                        <a:cs typeface="Times New Roman" charset="0"/>
                      </a:endParaRPr>
                    </a:p>
                  </a:txBody>
                  <a:tcPr marL="76170" marR="76170" marT="0" marB="0"/>
                </a:tc>
              </a:tr>
            </a:tbl>
          </a:graphicData>
        </a:graphic>
      </p:graphicFrame>
      <p:sp>
        <p:nvSpPr>
          <p:cNvPr id="5" name="Date Placeholder 4"/>
          <p:cNvSpPr>
            <a:spLocks noGrp="1"/>
          </p:cNvSpPr>
          <p:nvPr>
            <p:ph type="dt" sz="half" idx="10"/>
          </p:nvPr>
        </p:nvSpPr>
        <p:spPr/>
        <p:txBody>
          <a:bodyPr/>
          <a:lstStyle/>
          <a:p>
            <a:fld id="{4505FA94-BE71-426F-A992-1545AC90C129}" type="datetime1">
              <a:rPr lang="en-GB" smtClean="0"/>
              <a:t>02/06/2017</a:t>
            </a:fld>
            <a:endParaRPr lang="en-GB" dirty="0"/>
          </a:p>
        </p:txBody>
      </p:sp>
      <p:sp>
        <p:nvSpPr>
          <p:cNvPr id="6" name="Slide Number Placeholder 5"/>
          <p:cNvSpPr>
            <a:spLocks noGrp="1"/>
          </p:cNvSpPr>
          <p:nvPr>
            <p:ph type="sldNum" sz="quarter" idx="12"/>
          </p:nvPr>
        </p:nvSpPr>
        <p:spPr/>
        <p:txBody>
          <a:bodyPr/>
          <a:lstStyle/>
          <a:p>
            <a:fld id="{091A926C-488A-4E3E-9C21-57CAA120E114}" type="slidenum">
              <a:rPr lang="en-GB" smtClean="0"/>
              <a:t>28</a:t>
            </a:fld>
            <a:endParaRPr lang="en-GB" dirty="0"/>
          </a:p>
        </p:txBody>
      </p:sp>
      <p:sp>
        <p:nvSpPr>
          <p:cNvPr id="12" name="Content Placeholder 3"/>
          <p:cNvSpPr txBox="1">
            <a:spLocks/>
          </p:cNvSpPr>
          <p:nvPr/>
        </p:nvSpPr>
        <p:spPr>
          <a:xfrm>
            <a:off x="7162799" y="1635126"/>
            <a:ext cx="4438651" cy="4675187"/>
          </a:xfrm>
          <a:prstGeom prst="rect">
            <a:avLst/>
          </a:prstGeom>
        </p:spPr>
        <p:txBody>
          <a:bodyPr vert="horz" lIns="0" tIns="0" rIns="0" bIns="0" rtlCol="0">
            <a:noAutofit/>
          </a:bodyPr>
          <a:lstStyle>
            <a:lvl1pPr marL="361942" indent="-361942" algn="l" defTabSz="914377"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21" marR="0" indent="-358766" algn="l" defTabSz="914377"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24" indent="-354004" algn="l" defTabSz="914377"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21" indent="0" algn="l" defTabSz="914377" rtl="0" eaLnBrk="1" latinLnBrk="0" hangingPunct="1">
              <a:lnSpc>
                <a:spcPct val="90000"/>
              </a:lnSpc>
              <a:spcBef>
                <a:spcPts val="500"/>
              </a:spcBef>
              <a:buFont typeface="Arial" panose="020B0604020202020204" pitchFamily="34" charset="0"/>
              <a:buNone/>
              <a:defRPr lang="da-DK" sz="1800" kern="1200" dirty="0" smtClean="0">
                <a:solidFill>
                  <a:schemeClr val="tx1"/>
                </a:solidFill>
                <a:latin typeface="+mn-lt"/>
                <a:ea typeface="+mn-ea"/>
                <a:cs typeface="+mn-cs"/>
              </a:defRPr>
            </a:lvl4pPr>
            <a:lvl5pPr marL="719121" indent="354004" algn="l" defTabSz="914377" rtl="0" eaLnBrk="1" latinLnBrk="0" hangingPunct="1">
              <a:lnSpc>
                <a:spcPct val="100000"/>
              </a:lnSpc>
              <a:spcBef>
                <a:spcPts val="500"/>
              </a:spcBef>
              <a:buFont typeface="Arial" panose="020B0604020202020204" pitchFamily="34" charset="0"/>
              <a:buChar char="•"/>
              <a:defRPr lang="da-DK" sz="1800" kern="1200" spc="60" baseline="0" dirty="0">
                <a:solidFill>
                  <a:schemeClr val="tx1"/>
                </a:solidFill>
                <a:latin typeface="+mn-lt"/>
                <a:ea typeface="+mn-ea"/>
                <a:cs typeface="+mn-cs"/>
              </a:defRPr>
            </a:lvl5pPr>
            <a:lvl6pPr marL="719121" indent="354004" algn="l" defTabSz="914377"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21" indent="354004" algn="l" defTabSz="914377"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21" indent="0" algn="l" defTabSz="914377"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8pPr>
            <a:lvl9pPr marL="719121" indent="354004" algn="l" defTabSz="914377"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endParaRPr lang="en-GB" sz="1800"/>
          </a:p>
        </p:txBody>
      </p:sp>
      <mc:AlternateContent xmlns:mc="http://schemas.openxmlformats.org/markup-compatibility/2006" xmlns:a14="http://schemas.microsoft.com/office/drawing/2010/main">
        <mc:Choice Requires="a14">
          <p:sp>
            <p:nvSpPr>
              <p:cNvPr id="14" name="Content Placeholder 3"/>
              <p:cNvSpPr txBox="1">
                <a:spLocks/>
              </p:cNvSpPr>
              <p:nvPr/>
            </p:nvSpPr>
            <p:spPr>
              <a:xfrm>
                <a:off x="7326087" y="1635126"/>
                <a:ext cx="4641122" cy="4675187"/>
              </a:xfrm>
              <a:prstGeom prst="rect">
                <a:avLst/>
              </a:prstGeom>
            </p:spPr>
            <p:txBody>
              <a:bodyPr vert="horz" lIns="0" tIns="0" rIns="0" bIns="0" rtlCol="0">
                <a:noAutofit/>
              </a:bodyPr>
              <a:lstStyle>
                <a:lvl1pPr marL="361942" indent="-361942" algn="l" defTabSz="914377"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21" marR="0" indent="-358766" algn="l" defTabSz="914377"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24" indent="-354004" algn="l" defTabSz="914377"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21" indent="0" algn="l" defTabSz="914377" rtl="0" eaLnBrk="1" latinLnBrk="0" hangingPunct="1">
                  <a:lnSpc>
                    <a:spcPct val="90000"/>
                  </a:lnSpc>
                  <a:spcBef>
                    <a:spcPts val="500"/>
                  </a:spcBef>
                  <a:buFont typeface="Arial" panose="020B0604020202020204" pitchFamily="34" charset="0"/>
                  <a:buNone/>
                  <a:defRPr lang="da-DK" sz="1800" kern="1200" dirty="0" smtClean="0">
                    <a:solidFill>
                      <a:schemeClr val="tx1"/>
                    </a:solidFill>
                    <a:latin typeface="+mn-lt"/>
                    <a:ea typeface="+mn-ea"/>
                    <a:cs typeface="+mn-cs"/>
                  </a:defRPr>
                </a:lvl4pPr>
                <a:lvl5pPr marL="719121" indent="354004" algn="l" defTabSz="914377" rtl="0" eaLnBrk="1" latinLnBrk="0" hangingPunct="1">
                  <a:lnSpc>
                    <a:spcPct val="100000"/>
                  </a:lnSpc>
                  <a:spcBef>
                    <a:spcPts val="500"/>
                  </a:spcBef>
                  <a:buFont typeface="Arial" panose="020B0604020202020204" pitchFamily="34" charset="0"/>
                  <a:buChar char="•"/>
                  <a:defRPr lang="da-DK" sz="1800" kern="1200" spc="60" baseline="0" dirty="0">
                    <a:solidFill>
                      <a:schemeClr val="tx1"/>
                    </a:solidFill>
                    <a:latin typeface="+mn-lt"/>
                    <a:ea typeface="+mn-ea"/>
                    <a:cs typeface="+mn-cs"/>
                  </a:defRPr>
                </a:lvl5pPr>
                <a:lvl6pPr marL="719121" indent="354004" algn="l" defTabSz="914377"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21" indent="354004" algn="l" defTabSz="914377"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21" indent="0" algn="l" defTabSz="914377"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8pPr>
                <a:lvl9pPr marL="719121" indent="354004" algn="l" defTabSz="914377"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r>
                  <a:rPr lang="en-GB" b="1" dirty="0"/>
                  <a:t>62.5% </a:t>
                </a:r>
                <a:r>
                  <a:rPr lang="en-GB" dirty="0" smtClean="0"/>
                  <a:t>preferred </a:t>
                </a:r>
                <a:r>
                  <a:rPr lang="en-GB" i="1" dirty="0" smtClean="0"/>
                  <a:t>touch+inertia</a:t>
                </a:r>
              </a:p>
              <a:p>
                <a:r>
                  <a:rPr lang="en-GB" dirty="0" smtClean="0"/>
                  <a:t>Touch </a:t>
                </a:r>
                <a:r>
                  <a:rPr lang="en-GB" dirty="0"/>
                  <a:t>interface was more responsive and more comfortable due to the fact that the interaction starts only when physically touching the </a:t>
                </a:r>
                <a:r>
                  <a:rPr lang="en-GB" dirty="0" smtClean="0"/>
                  <a:t>display.</a:t>
                </a:r>
              </a:p>
              <a:p>
                <a:r>
                  <a:rPr lang="en-US" dirty="0" smtClean="0"/>
                  <a:t>Used </a:t>
                </a:r>
                <a:r>
                  <a:rPr lang="en-US" dirty="0"/>
                  <a:t>the Pearson's chi-squared test (</a:t>
                </a:r>
                <a14:m>
                  <m:oMath xmlns:m="http://schemas.openxmlformats.org/officeDocument/2006/math">
                    <m:sSup>
                      <m:sSupPr>
                        <m:ctrlPr>
                          <a:rPr lang="en-GB" i="1" dirty="0">
                            <a:latin typeface="Cambria Math" charset="0"/>
                          </a:rPr>
                        </m:ctrlPr>
                      </m:sSupPr>
                      <m:e>
                        <m:r>
                          <a:rPr lang="en-US" i="1" dirty="0">
                            <a:latin typeface="Cambria Math" charset="0"/>
                          </a:rPr>
                          <m:t>𝑋</m:t>
                        </m:r>
                      </m:e>
                      <m:sup>
                        <m:r>
                          <a:rPr lang="en-US" i="1" dirty="0">
                            <a:latin typeface="Cambria Math" charset="0"/>
                          </a:rPr>
                          <m:t>2</m:t>
                        </m:r>
                      </m:sup>
                    </m:sSup>
                  </m:oMath>
                </a14:m>
                <a:r>
                  <a:rPr lang="en-US" dirty="0"/>
                  <a:t>) </a:t>
                </a:r>
                <a:r>
                  <a:rPr lang="en-US" dirty="0" smtClean="0"/>
                  <a:t>for the analysis</a:t>
                </a:r>
              </a:p>
            </p:txBody>
          </p:sp>
        </mc:Choice>
        <mc:Fallback xmlns="">
          <p:sp>
            <p:nvSpPr>
              <p:cNvPr id="14" name="Content Placeholder 3"/>
              <p:cNvSpPr txBox="1">
                <a:spLocks noRot="1" noChangeAspect="1" noMove="1" noResize="1" noEditPoints="1" noAdjustHandles="1" noChangeArrowheads="1" noChangeShapeType="1" noTextEdit="1"/>
              </p:cNvSpPr>
              <p:nvPr/>
            </p:nvSpPr>
            <p:spPr>
              <a:xfrm>
                <a:off x="7326087" y="1635126"/>
                <a:ext cx="4641122" cy="4675187"/>
              </a:xfrm>
              <a:prstGeom prst="rect">
                <a:avLst/>
              </a:prstGeom>
              <a:blipFill rotWithShape="0">
                <a:blip r:embed="rId4"/>
                <a:stretch>
                  <a:fillRect l="-3811" t="-2086" r="-5650"/>
                </a:stretch>
              </a:blipFill>
            </p:spPr>
            <p:txBody>
              <a:bodyPr/>
              <a:lstStyle/>
              <a:p>
                <a:r>
                  <a:rPr lang="en-US">
                    <a:noFill/>
                  </a:rPr>
                  <a:t> </a:t>
                </a:r>
              </a:p>
            </p:txBody>
          </p:sp>
        </mc:Fallback>
      </mc:AlternateContent>
    </p:spTree>
    <p:extLst>
      <p:ext uri="{BB962C8B-B14F-4D97-AF65-F5344CB8AC3E}">
        <p14:creationId xmlns:p14="http://schemas.microsoft.com/office/powerpoint/2010/main" val="147663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fade">
                                      <p:cBhvr>
                                        <p:cTn id="17" dur="500"/>
                                        <p:tgtEl>
                                          <p:spTgt spid="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fade">
                                      <p:cBhvr>
                                        <p:cTn id="22"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6" descr="evaluation/Rplot.png"/>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194328" y="1585223"/>
            <a:ext cx="7280892" cy="3721346"/>
          </a:xfrm>
          <a:prstGeom prst="rect">
            <a:avLst/>
          </a:prstGeom>
          <a:noFill/>
          <a:ln>
            <a:noFill/>
          </a:ln>
        </p:spPr>
      </p:pic>
      <p:sp>
        <p:nvSpPr>
          <p:cNvPr id="2" name="Title 1"/>
          <p:cNvSpPr>
            <a:spLocks noGrp="1"/>
          </p:cNvSpPr>
          <p:nvPr>
            <p:ph type="title"/>
          </p:nvPr>
        </p:nvSpPr>
        <p:spPr/>
        <p:txBody>
          <a:bodyPr/>
          <a:lstStyle/>
          <a:p>
            <a:r>
              <a:rPr lang="en-US" b="1" dirty="0" smtClean="0"/>
              <a:t>Hypothesis 3 (H3) </a:t>
            </a:r>
            <a:r>
              <a:rPr lang="mr-IN" b="1" dirty="0" smtClean="0"/>
              <a:t>–</a:t>
            </a:r>
            <a:r>
              <a:rPr lang="en-US" b="1" dirty="0"/>
              <a:t> </a:t>
            </a:r>
            <a:r>
              <a:rPr lang="en-US" b="1" dirty="0" smtClean="0"/>
              <a:t>Questionnaire analysis</a:t>
            </a:r>
            <a:endParaRPr lang="en-US" dirty="0"/>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val="1451820322"/>
              </p:ext>
            </p:extLst>
          </p:nvPr>
        </p:nvGraphicFramePr>
        <p:xfrm>
          <a:off x="707571" y="5017127"/>
          <a:ext cx="6365134" cy="1430723"/>
        </p:xfrm>
        <a:graphic>
          <a:graphicData uri="http://schemas.openxmlformats.org/drawingml/2006/table">
            <a:tbl>
              <a:tblPr firstRow="1" firstCol="1" bandRow="1">
                <a:tableStyleId>{5C22544A-7EE6-4342-B048-85BDC9FD1C3A}</a:tableStyleId>
              </a:tblPr>
              <a:tblGrid>
                <a:gridCol w="1100940"/>
                <a:gridCol w="2096086"/>
                <a:gridCol w="3168108"/>
              </a:tblGrid>
              <a:tr h="204389">
                <a:tc>
                  <a:txBody>
                    <a:bodyPr/>
                    <a:lstStyle/>
                    <a:p>
                      <a:pPr algn="l">
                        <a:lnSpc>
                          <a:spcPct val="115000"/>
                        </a:lnSpc>
                        <a:spcAft>
                          <a:spcPts val="0"/>
                        </a:spcAft>
                      </a:pPr>
                      <a:r>
                        <a:rPr lang="en-US" sz="1100">
                          <a:effectLst/>
                        </a:rPr>
                        <a:t>Abbreviation</a:t>
                      </a:r>
                      <a:endParaRPr lang="en-GB" sz="1300">
                        <a:effectLst/>
                        <a:latin typeface="Times New Roman" charset="0"/>
                        <a:ea typeface="Times New Roman" charset="0"/>
                        <a:cs typeface="Times New Roman" charset="0"/>
                      </a:endParaRPr>
                    </a:p>
                  </a:txBody>
                  <a:tcPr marL="76170" marR="76170" marT="0" marB="0"/>
                </a:tc>
                <a:tc>
                  <a:txBody>
                    <a:bodyPr/>
                    <a:lstStyle/>
                    <a:p>
                      <a:pPr algn="l">
                        <a:lnSpc>
                          <a:spcPct val="115000"/>
                        </a:lnSpc>
                        <a:spcAft>
                          <a:spcPts val="0"/>
                        </a:spcAft>
                      </a:pPr>
                      <a:r>
                        <a:rPr lang="en-US" sz="1100" dirty="0">
                          <a:effectLst/>
                        </a:rPr>
                        <a:t>Question</a:t>
                      </a:r>
                      <a:endParaRPr lang="en-GB" sz="1300" dirty="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GB" sz="1100" dirty="0">
                          <a:effectLst/>
                        </a:rPr>
                        <a:t>Rating</a:t>
                      </a:r>
                      <a:endParaRPr lang="en-GB" sz="1300" dirty="0">
                        <a:effectLst/>
                        <a:latin typeface="Times New Roman" charset="0"/>
                        <a:ea typeface="Times New Roman" charset="0"/>
                        <a:cs typeface="Times New Roman" charset="0"/>
                      </a:endParaRPr>
                    </a:p>
                  </a:txBody>
                  <a:tcPr marL="76170" marR="76170" marT="0" marB="0"/>
                </a:tc>
              </a:tr>
              <a:tr h="204389">
                <a:tc>
                  <a:txBody>
                    <a:bodyPr/>
                    <a:lstStyle/>
                    <a:p>
                      <a:pPr algn="l">
                        <a:lnSpc>
                          <a:spcPct val="115000"/>
                        </a:lnSpc>
                        <a:spcAft>
                          <a:spcPts val="0"/>
                        </a:spcAft>
                      </a:pPr>
                      <a:r>
                        <a:rPr lang="en-US" sz="1100">
                          <a:effectLst/>
                        </a:rPr>
                        <a:t>Q1</a:t>
                      </a:r>
                      <a:endParaRPr lang="en-GB" sz="1300">
                        <a:effectLst/>
                        <a:latin typeface="Times New Roman" charset="0"/>
                        <a:ea typeface="Times New Roman" charset="0"/>
                        <a:cs typeface="Times New Roman" charset="0"/>
                      </a:endParaRPr>
                    </a:p>
                  </a:txBody>
                  <a:tcPr marL="76170" marR="76170" marT="0" marB="0"/>
                </a:tc>
                <a:tc>
                  <a:txBody>
                    <a:bodyPr/>
                    <a:lstStyle/>
                    <a:p>
                      <a:pPr algn="l">
                        <a:lnSpc>
                          <a:spcPct val="115000"/>
                        </a:lnSpc>
                        <a:spcAft>
                          <a:spcPts val="0"/>
                        </a:spcAft>
                      </a:pPr>
                      <a:r>
                        <a:rPr lang="en-US" sz="1100">
                          <a:effectLst/>
                        </a:rPr>
                        <a:t>Smoothness during operation</a:t>
                      </a:r>
                      <a:endParaRPr lang="en-GB" sz="130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GB" sz="1100">
                          <a:effectLst/>
                        </a:rPr>
                        <a:t>1 (</a:t>
                      </a:r>
                      <a:r>
                        <a:rPr lang="en-US" sz="1100">
                          <a:effectLst/>
                        </a:rPr>
                        <a:t>Very rough) – 5 (Very smooth)</a:t>
                      </a:r>
                      <a:endParaRPr lang="en-GB" sz="1300">
                        <a:effectLst/>
                        <a:latin typeface="Times New Roman" charset="0"/>
                        <a:ea typeface="Times New Roman" charset="0"/>
                        <a:cs typeface="Times New Roman" charset="0"/>
                      </a:endParaRPr>
                    </a:p>
                  </a:txBody>
                  <a:tcPr marL="76170" marR="76170" marT="0" marB="0"/>
                </a:tc>
              </a:tr>
              <a:tr h="204389">
                <a:tc>
                  <a:txBody>
                    <a:bodyPr/>
                    <a:lstStyle/>
                    <a:p>
                      <a:pPr algn="just">
                        <a:lnSpc>
                          <a:spcPct val="115000"/>
                        </a:lnSpc>
                        <a:spcAft>
                          <a:spcPts val="0"/>
                        </a:spcAft>
                      </a:pPr>
                      <a:r>
                        <a:rPr lang="en-GB" sz="1100">
                          <a:effectLst/>
                        </a:rPr>
                        <a:t>Q2</a:t>
                      </a:r>
                      <a:endParaRPr lang="en-GB" sz="130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US" sz="1100">
                          <a:effectLst/>
                        </a:rPr>
                        <a:t>Operation speed</a:t>
                      </a:r>
                      <a:endParaRPr lang="en-GB" sz="130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GB" sz="1100" dirty="0">
                          <a:effectLst/>
                        </a:rPr>
                        <a:t>1 (Too fast) – 5 (Too slow)</a:t>
                      </a:r>
                      <a:endParaRPr lang="en-GB" sz="1300" dirty="0">
                        <a:effectLst/>
                        <a:latin typeface="Times New Roman" charset="0"/>
                        <a:ea typeface="Times New Roman" charset="0"/>
                        <a:cs typeface="Times New Roman" charset="0"/>
                      </a:endParaRPr>
                    </a:p>
                  </a:txBody>
                  <a:tcPr marL="76170" marR="76170" marT="0" marB="0"/>
                </a:tc>
              </a:tr>
              <a:tr h="204389">
                <a:tc>
                  <a:txBody>
                    <a:bodyPr/>
                    <a:lstStyle/>
                    <a:p>
                      <a:pPr algn="just">
                        <a:lnSpc>
                          <a:spcPct val="115000"/>
                        </a:lnSpc>
                        <a:spcAft>
                          <a:spcPts val="0"/>
                        </a:spcAft>
                      </a:pPr>
                      <a:r>
                        <a:rPr lang="en-US" sz="1100">
                          <a:effectLst/>
                        </a:rPr>
                        <a:t>Q3</a:t>
                      </a:r>
                      <a:endParaRPr lang="en-GB" sz="130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US" sz="1100">
                          <a:effectLst/>
                        </a:rPr>
                        <a:t>Finger fatigue</a:t>
                      </a:r>
                      <a:endParaRPr lang="en-GB" sz="130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GB" sz="1100">
                          <a:effectLst/>
                        </a:rPr>
                        <a:t>1 (None) – 5 (Very high)</a:t>
                      </a:r>
                      <a:endParaRPr lang="en-GB" sz="1300">
                        <a:effectLst/>
                        <a:latin typeface="Times New Roman" charset="0"/>
                        <a:ea typeface="Times New Roman" charset="0"/>
                        <a:cs typeface="Times New Roman" charset="0"/>
                      </a:endParaRPr>
                    </a:p>
                  </a:txBody>
                  <a:tcPr marL="76170" marR="76170" marT="0" marB="0"/>
                </a:tc>
              </a:tr>
              <a:tr h="204389">
                <a:tc>
                  <a:txBody>
                    <a:bodyPr/>
                    <a:lstStyle/>
                    <a:p>
                      <a:pPr algn="l">
                        <a:lnSpc>
                          <a:spcPct val="115000"/>
                        </a:lnSpc>
                        <a:spcAft>
                          <a:spcPts val="0"/>
                        </a:spcAft>
                      </a:pPr>
                      <a:r>
                        <a:rPr lang="en-US" sz="1100">
                          <a:effectLst/>
                        </a:rPr>
                        <a:t>Q4</a:t>
                      </a:r>
                      <a:endParaRPr lang="en-GB" sz="1300">
                        <a:effectLst/>
                        <a:latin typeface="Times New Roman" charset="0"/>
                        <a:ea typeface="Times New Roman" charset="0"/>
                        <a:cs typeface="Times New Roman" charset="0"/>
                      </a:endParaRPr>
                    </a:p>
                  </a:txBody>
                  <a:tcPr marL="76170" marR="76170" marT="0" marB="0"/>
                </a:tc>
                <a:tc>
                  <a:txBody>
                    <a:bodyPr/>
                    <a:lstStyle/>
                    <a:p>
                      <a:pPr algn="l">
                        <a:lnSpc>
                          <a:spcPct val="115000"/>
                        </a:lnSpc>
                        <a:spcAft>
                          <a:spcPts val="0"/>
                        </a:spcAft>
                      </a:pPr>
                      <a:r>
                        <a:rPr lang="en-US" sz="1100">
                          <a:effectLst/>
                        </a:rPr>
                        <a:t>Wrist fatigue </a:t>
                      </a:r>
                      <a:endParaRPr lang="en-GB" sz="130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GB" sz="1100">
                          <a:effectLst/>
                        </a:rPr>
                        <a:t>1 (None) – 5 (Very high)</a:t>
                      </a:r>
                      <a:endParaRPr lang="en-GB" sz="1300">
                        <a:effectLst/>
                        <a:latin typeface="Times New Roman" charset="0"/>
                        <a:ea typeface="Times New Roman" charset="0"/>
                        <a:cs typeface="Times New Roman" charset="0"/>
                      </a:endParaRPr>
                    </a:p>
                  </a:txBody>
                  <a:tcPr marL="76170" marR="76170" marT="0" marB="0"/>
                </a:tc>
              </a:tr>
              <a:tr h="204389">
                <a:tc>
                  <a:txBody>
                    <a:bodyPr/>
                    <a:lstStyle/>
                    <a:p>
                      <a:pPr algn="l">
                        <a:lnSpc>
                          <a:spcPct val="115000"/>
                        </a:lnSpc>
                        <a:spcAft>
                          <a:spcPts val="0"/>
                        </a:spcAft>
                      </a:pPr>
                      <a:r>
                        <a:rPr lang="en-US" sz="1100">
                          <a:effectLst/>
                        </a:rPr>
                        <a:t>Q5</a:t>
                      </a:r>
                      <a:endParaRPr lang="en-GB" sz="1300">
                        <a:effectLst/>
                        <a:latin typeface="Times New Roman" charset="0"/>
                        <a:ea typeface="Times New Roman" charset="0"/>
                        <a:cs typeface="Times New Roman" charset="0"/>
                      </a:endParaRPr>
                    </a:p>
                  </a:txBody>
                  <a:tcPr marL="76170" marR="76170" marT="0" marB="0"/>
                </a:tc>
                <a:tc>
                  <a:txBody>
                    <a:bodyPr/>
                    <a:lstStyle/>
                    <a:p>
                      <a:pPr algn="l">
                        <a:lnSpc>
                          <a:spcPct val="115000"/>
                        </a:lnSpc>
                        <a:spcAft>
                          <a:spcPts val="0"/>
                        </a:spcAft>
                      </a:pPr>
                      <a:r>
                        <a:rPr lang="en-US" sz="1100">
                          <a:effectLst/>
                        </a:rPr>
                        <a:t>General comfort</a:t>
                      </a:r>
                      <a:endParaRPr lang="en-GB" sz="130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GB" sz="1100">
                          <a:effectLst/>
                        </a:rPr>
                        <a:t>1 (Very uncomfortable) – 5 (Very comfortable)</a:t>
                      </a:r>
                      <a:endParaRPr lang="en-GB" sz="1300">
                        <a:effectLst/>
                        <a:latin typeface="Times New Roman" charset="0"/>
                        <a:ea typeface="Times New Roman" charset="0"/>
                        <a:cs typeface="Times New Roman" charset="0"/>
                      </a:endParaRPr>
                    </a:p>
                  </a:txBody>
                  <a:tcPr marL="76170" marR="76170" marT="0" marB="0"/>
                </a:tc>
              </a:tr>
              <a:tr h="204389">
                <a:tc>
                  <a:txBody>
                    <a:bodyPr/>
                    <a:lstStyle/>
                    <a:p>
                      <a:pPr algn="just">
                        <a:lnSpc>
                          <a:spcPct val="115000"/>
                        </a:lnSpc>
                        <a:spcAft>
                          <a:spcPts val="0"/>
                        </a:spcAft>
                      </a:pPr>
                      <a:r>
                        <a:rPr lang="en-US" sz="1100">
                          <a:effectLst/>
                        </a:rPr>
                        <a:t>Q6</a:t>
                      </a:r>
                      <a:endParaRPr lang="en-GB" sz="130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US" sz="1100">
                          <a:effectLst/>
                        </a:rPr>
                        <a:t>Overall, the input method was</a:t>
                      </a:r>
                      <a:endParaRPr lang="en-GB" sz="130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GB" sz="1100" dirty="0">
                          <a:effectLst/>
                        </a:rPr>
                        <a:t>1 (Very difficult to use) – 5 (Very easy to use)</a:t>
                      </a:r>
                      <a:endParaRPr lang="en-GB" sz="1300" dirty="0">
                        <a:effectLst/>
                        <a:latin typeface="Times New Roman" charset="0"/>
                        <a:ea typeface="Times New Roman" charset="0"/>
                        <a:cs typeface="Times New Roman" charset="0"/>
                      </a:endParaRPr>
                    </a:p>
                  </a:txBody>
                  <a:tcPr marL="76170" marR="76170" marT="0" marB="0"/>
                </a:tc>
              </a:tr>
            </a:tbl>
          </a:graphicData>
        </a:graphic>
      </p:graphicFrame>
      <p:sp>
        <p:nvSpPr>
          <p:cNvPr id="5" name="Date Placeholder 4"/>
          <p:cNvSpPr>
            <a:spLocks noGrp="1"/>
          </p:cNvSpPr>
          <p:nvPr>
            <p:ph type="dt" sz="half" idx="10"/>
          </p:nvPr>
        </p:nvSpPr>
        <p:spPr/>
        <p:txBody>
          <a:bodyPr/>
          <a:lstStyle/>
          <a:p>
            <a:fld id="{4505FA94-BE71-426F-A992-1545AC90C129}" type="datetime1">
              <a:rPr lang="en-GB" smtClean="0"/>
              <a:t>02/06/2017</a:t>
            </a:fld>
            <a:endParaRPr lang="en-GB" dirty="0"/>
          </a:p>
        </p:txBody>
      </p:sp>
      <p:sp>
        <p:nvSpPr>
          <p:cNvPr id="6" name="Slide Number Placeholder 5"/>
          <p:cNvSpPr>
            <a:spLocks noGrp="1"/>
          </p:cNvSpPr>
          <p:nvPr>
            <p:ph type="sldNum" sz="quarter" idx="12"/>
          </p:nvPr>
        </p:nvSpPr>
        <p:spPr/>
        <p:txBody>
          <a:bodyPr/>
          <a:lstStyle/>
          <a:p>
            <a:fld id="{091A926C-488A-4E3E-9C21-57CAA120E114}" type="slidenum">
              <a:rPr lang="en-GB" smtClean="0"/>
              <a:t>29</a:t>
            </a:fld>
            <a:endParaRPr lang="en-GB" dirty="0"/>
          </a:p>
        </p:txBody>
      </p:sp>
      <p:sp>
        <p:nvSpPr>
          <p:cNvPr id="12" name="Content Placeholder 3"/>
          <p:cNvSpPr txBox="1">
            <a:spLocks/>
          </p:cNvSpPr>
          <p:nvPr/>
        </p:nvSpPr>
        <p:spPr>
          <a:xfrm>
            <a:off x="7162799" y="1635126"/>
            <a:ext cx="4438651" cy="4675187"/>
          </a:xfrm>
          <a:prstGeom prst="rect">
            <a:avLst/>
          </a:prstGeom>
        </p:spPr>
        <p:txBody>
          <a:bodyPr vert="horz" lIns="0" tIns="0" rIns="0" bIns="0" rtlCol="0">
            <a:noAutofit/>
          </a:bodyPr>
          <a:lstStyle>
            <a:lvl1pPr marL="361942" indent="-361942" algn="l" defTabSz="914377"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21" marR="0" indent="-358766" algn="l" defTabSz="914377"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24" indent="-354004" algn="l" defTabSz="914377"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21" indent="0" algn="l" defTabSz="914377" rtl="0" eaLnBrk="1" latinLnBrk="0" hangingPunct="1">
              <a:lnSpc>
                <a:spcPct val="90000"/>
              </a:lnSpc>
              <a:spcBef>
                <a:spcPts val="500"/>
              </a:spcBef>
              <a:buFont typeface="Arial" panose="020B0604020202020204" pitchFamily="34" charset="0"/>
              <a:buNone/>
              <a:defRPr lang="da-DK" sz="1800" kern="1200" dirty="0" smtClean="0">
                <a:solidFill>
                  <a:schemeClr val="tx1"/>
                </a:solidFill>
                <a:latin typeface="+mn-lt"/>
                <a:ea typeface="+mn-ea"/>
                <a:cs typeface="+mn-cs"/>
              </a:defRPr>
            </a:lvl4pPr>
            <a:lvl5pPr marL="719121" indent="354004" algn="l" defTabSz="914377" rtl="0" eaLnBrk="1" latinLnBrk="0" hangingPunct="1">
              <a:lnSpc>
                <a:spcPct val="100000"/>
              </a:lnSpc>
              <a:spcBef>
                <a:spcPts val="500"/>
              </a:spcBef>
              <a:buFont typeface="Arial" panose="020B0604020202020204" pitchFamily="34" charset="0"/>
              <a:buChar char="•"/>
              <a:defRPr lang="da-DK" sz="1800" kern="1200" spc="60" baseline="0" dirty="0">
                <a:solidFill>
                  <a:schemeClr val="tx1"/>
                </a:solidFill>
                <a:latin typeface="+mn-lt"/>
                <a:ea typeface="+mn-ea"/>
                <a:cs typeface="+mn-cs"/>
              </a:defRPr>
            </a:lvl5pPr>
            <a:lvl6pPr marL="719121" indent="354004" algn="l" defTabSz="914377"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21" indent="354004" algn="l" defTabSz="914377"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21" indent="0" algn="l" defTabSz="914377"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8pPr>
            <a:lvl9pPr marL="719121" indent="354004" algn="l" defTabSz="914377"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endParaRPr lang="en-GB" sz="1800"/>
          </a:p>
        </p:txBody>
      </p:sp>
      <p:sp>
        <p:nvSpPr>
          <p:cNvPr id="14" name="Content Placeholder 3"/>
          <p:cNvSpPr txBox="1">
            <a:spLocks/>
          </p:cNvSpPr>
          <p:nvPr/>
        </p:nvSpPr>
        <p:spPr>
          <a:xfrm>
            <a:off x="7326087" y="1635126"/>
            <a:ext cx="4641122" cy="4675187"/>
          </a:xfrm>
          <a:prstGeom prst="rect">
            <a:avLst/>
          </a:prstGeom>
        </p:spPr>
        <p:txBody>
          <a:bodyPr vert="horz" lIns="0" tIns="0" rIns="0" bIns="0" rtlCol="0">
            <a:noAutofit/>
          </a:bodyPr>
          <a:lstStyle>
            <a:lvl1pPr marL="361942" indent="-361942" algn="l" defTabSz="914377"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21" marR="0" indent="-358766" algn="l" defTabSz="914377"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24" indent="-354004" algn="l" defTabSz="914377"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21" indent="0" algn="l" defTabSz="914377" rtl="0" eaLnBrk="1" latinLnBrk="0" hangingPunct="1">
              <a:lnSpc>
                <a:spcPct val="90000"/>
              </a:lnSpc>
              <a:spcBef>
                <a:spcPts val="500"/>
              </a:spcBef>
              <a:buFont typeface="Arial" panose="020B0604020202020204" pitchFamily="34" charset="0"/>
              <a:buNone/>
              <a:defRPr lang="da-DK" sz="1800" kern="1200" dirty="0" smtClean="0">
                <a:solidFill>
                  <a:schemeClr val="tx1"/>
                </a:solidFill>
                <a:latin typeface="+mn-lt"/>
                <a:ea typeface="+mn-ea"/>
                <a:cs typeface="+mn-cs"/>
              </a:defRPr>
            </a:lvl4pPr>
            <a:lvl5pPr marL="719121" indent="354004" algn="l" defTabSz="914377" rtl="0" eaLnBrk="1" latinLnBrk="0" hangingPunct="1">
              <a:lnSpc>
                <a:spcPct val="100000"/>
              </a:lnSpc>
              <a:spcBef>
                <a:spcPts val="500"/>
              </a:spcBef>
              <a:buFont typeface="Arial" panose="020B0604020202020204" pitchFamily="34" charset="0"/>
              <a:buChar char="•"/>
              <a:defRPr lang="da-DK" sz="1800" kern="1200" spc="60" baseline="0" dirty="0">
                <a:solidFill>
                  <a:schemeClr val="tx1"/>
                </a:solidFill>
                <a:latin typeface="+mn-lt"/>
                <a:ea typeface="+mn-ea"/>
                <a:cs typeface="+mn-cs"/>
              </a:defRPr>
            </a:lvl5pPr>
            <a:lvl6pPr marL="719121" indent="354004" algn="l" defTabSz="914377"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21" indent="354004" algn="l" defTabSz="914377"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21" indent="0" algn="l" defTabSz="914377"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8pPr>
            <a:lvl9pPr marL="719121" indent="354004" algn="l" defTabSz="914377"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r>
              <a:rPr lang="en-US" dirty="0" smtClean="0"/>
              <a:t>For Q1-Q5 </a:t>
            </a:r>
            <a:r>
              <a:rPr lang="en-US" dirty="0"/>
              <a:t>there is </a:t>
            </a:r>
            <a:r>
              <a:rPr lang="en-US" b="1" dirty="0"/>
              <a:t>no statically significant difference</a:t>
            </a:r>
            <a:r>
              <a:rPr lang="en-US" dirty="0"/>
              <a:t> between the two interaction methods</a:t>
            </a:r>
            <a:r>
              <a:rPr lang="en-US" dirty="0" smtClean="0"/>
              <a:t>.</a:t>
            </a:r>
          </a:p>
          <a:p>
            <a:r>
              <a:rPr lang="en-US" dirty="0" smtClean="0"/>
              <a:t>Question Q6 </a:t>
            </a:r>
            <a:r>
              <a:rPr lang="en-US" dirty="0"/>
              <a:t>is the </a:t>
            </a:r>
            <a:r>
              <a:rPr lang="en-US" b="1" dirty="0"/>
              <a:t>only one that showed a statistical significant </a:t>
            </a:r>
            <a:r>
              <a:rPr lang="en-US" dirty="0"/>
              <a:t>difference in favor of the </a:t>
            </a:r>
            <a:r>
              <a:rPr lang="en-US" i="1" dirty="0"/>
              <a:t>touch+inertia</a:t>
            </a:r>
            <a:r>
              <a:rPr lang="en-US" dirty="0"/>
              <a:t> interaction method. </a:t>
            </a:r>
            <a:endParaRPr lang="en-US" dirty="0" smtClean="0"/>
          </a:p>
          <a:p>
            <a:endParaRPr lang="en-US" dirty="0" smtClean="0"/>
          </a:p>
        </p:txBody>
      </p:sp>
      <p:sp>
        <p:nvSpPr>
          <p:cNvPr id="10" name="Oval 9"/>
          <p:cNvSpPr/>
          <p:nvPr/>
        </p:nvSpPr>
        <p:spPr>
          <a:xfrm>
            <a:off x="5943600" y="2858480"/>
            <a:ext cx="1292393" cy="21586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037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Objectives</a:t>
            </a:r>
            <a:endParaRPr lang="en-GB" dirty="0"/>
          </a:p>
        </p:txBody>
      </p:sp>
      <p:sp>
        <p:nvSpPr>
          <p:cNvPr id="3" name="Content Placeholder 2"/>
          <p:cNvSpPr>
            <a:spLocks noGrp="1"/>
          </p:cNvSpPr>
          <p:nvPr>
            <p:ph sz="half" idx="1"/>
          </p:nvPr>
        </p:nvSpPr>
        <p:spPr>
          <a:xfrm>
            <a:off x="588966" y="1635125"/>
            <a:ext cx="10630727" cy="4675187"/>
          </a:xfrm>
        </p:spPr>
        <p:txBody>
          <a:bodyPr/>
          <a:lstStyle/>
          <a:p>
            <a:r>
              <a:rPr lang="en-GB" dirty="0" smtClean="0"/>
              <a:t>To investigate </a:t>
            </a:r>
            <a:r>
              <a:rPr lang="en-GB" dirty="0"/>
              <a:t>the effectiveness of </a:t>
            </a:r>
            <a:r>
              <a:rPr lang="en-GB" b="1" dirty="0"/>
              <a:t>off-screen mid-air pointing </a:t>
            </a:r>
            <a:r>
              <a:rPr lang="en-GB" dirty="0"/>
              <a:t>for </a:t>
            </a:r>
            <a:r>
              <a:rPr lang="en-GB" b="1" dirty="0"/>
              <a:t>smartwatches</a:t>
            </a:r>
            <a:r>
              <a:rPr lang="en-GB" dirty="0"/>
              <a:t>. </a:t>
            </a:r>
            <a:endParaRPr lang="en-GB" dirty="0" smtClean="0"/>
          </a:p>
          <a:p>
            <a:r>
              <a:rPr lang="en-GB" dirty="0" smtClean="0"/>
              <a:t>To describe </a:t>
            </a:r>
            <a:r>
              <a:rPr lang="en-GB" dirty="0"/>
              <a:t>in detail </a:t>
            </a:r>
            <a:r>
              <a:rPr lang="en-GB" i="1" dirty="0"/>
              <a:t>the development of the mid-air tracker</a:t>
            </a:r>
            <a:r>
              <a:rPr lang="en-GB" dirty="0"/>
              <a:t>, the prototype used in the user study, as well as the </a:t>
            </a:r>
            <a:r>
              <a:rPr lang="en-GB" i="1" dirty="0"/>
              <a:t>results and guidelines</a:t>
            </a:r>
            <a:r>
              <a:rPr lang="en-GB" dirty="0"/>
              <a:t> for future development.</a:t>
            </a:r>
          </a:p>
          <a:p>
            <a:endParaRPr lang="en-GB" dirty="0"/>
          </a:p>
        </p:txBody>
      </p:sp>
      <p:sp>
        <p:nvSpPr>
          <p:cNvPr id="7" name="Date Placeholder 6"/>
          <p:cNvSpPr>
            <a:spLocks noGrp="1"/>
          </p:cNvSpPr>
          <p:nvPr>
            <p:ph type="dt" sz="half" idx="10"/>
          </p:nvPr>
        </p:nvSpPr>
        <p:spPr/>
        <p:txBody>
          <a:bodyPr/>
          <a:lstStyle/>
          <a:p>
            <a:fld id="{5BEB8DFC-9345-41D1-A31C-B8F838A51BF9}" type="datetime1">
              <a:rPr lang="en-GB" smtClean="0"/>
              <a:t>02/06/2017</a:t>
            </a:fld>
            <a:endParaRPr lang="en-GB" dirty="0"/>
          </a:p>
        </p:txBody>
      </p:sp>
      <p:sp>
        <p:nvSpPr>
          <p:cNvPr id="5" name="Pladsholder til slidenummer 4"/>
          <p:cNvSpPr>
            <a:spLocks noGrp="1"/>
          </p:cNvSpPr>
          <p:nvPr>
            <p:ph type="sldNum" sz="quarter" idx="12"/>
          </p:nvPr>
        </p:nvSpPr>
        <p:spPr/>
        <p:txBody>
          <a:bodyPr/>
          <a:lstStyle/>
          <a:p>
            <a:fld id="{091A926C-488A-4E3E-9C21-57CAA120E114}" type="slidenum">
              <a:rPr lang="en-GB" smtClean="0"/>
              <a:t>3</a:t>
            </a:fld>
            <a:endParaRPr lang="en-GB" dirty="0"/>
          </a:p>
        </p:txBody>
      </p:sp>
    </p:spTree>
    <p:extLst>
      <p:ext uri="{BB962C8B-B14F-4D97-AF65-F5344CB8AC3E}">
        <p14:creationId xmlns:p14="http://schemas.microsoft.com/office/powerpoint/2010/main" val="337469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evaluation/Rplot.png"/>
          <p:cNvPicPr>
            <a:picLocks noGrp="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94328" y="1585223"/>
            <a:ext cx="7280892" cy="3721346"/>
          </a:xfrm>
          <a:prstGeom prst="rect">
            <a:avLst/>
          </a:prstGeom>
          <a:noFill/>
          <a:ln>
            <a:noFill/>
          </a:ln>
        </p:spPr>
      </p:pic>
      <p:sp>
        <p:nvSpPr>
          <p:cNvPr id="2" name="Title 1"/>
          <p:cNvSpPr>
            <a:spLocks noGrp="1"/>
          </p:cNvSpPr>
          <p:nvPr>
            <p:ph type="title"/>
          </p:nvPr>
        </p:nvSpPr>
        <p:spPr/>
        <p:txBody>
          <a:bodyPr/>
          <a:lstStyle/>
          <a:p>
            <a:r>
              <a:rPr lang="en-US" b="1" dirty="0" smtClean="0"/>
              <a:t>Hypothesis 3 (H3) </a:t>
            </a:r>
            <a:r>
              <a:rPr lang="mr-IN" b="1" dirty="0" smtClean="0"/>
              <a:t>–</a:t>
            </a:r>
            <a:r>
              <a:rPr lang="en-US" b="1" dirty="0"/>
              <a:t> </a:t>
            </a:r>
            <a:r>
              <a:rPr lang="en-US" b="1" dirty="0" smtClean="0"/>
              <a:t>Questionnaire analysis</a:t>
            </a:r>
            <a:endParaRPr lang="en-US" dirty="0"/>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val="1451820322"/>
              </p:ext>
            </p:extLst>
          </p:nvPr>
        </p:nvGraphicFramePr>
        <p:xfrm>
          <a:off x="707571" y="5017127"/>
          <a:ext cx="6365134" cy="1430723"/>
        </p:xfrm>
        <a:graphic>
          <a:graphicData uri="http://schemas.openxmlformats.org/drawingml/2006/table">
            <a:tbl>
              <a:tblPr firstRow="1" firstCol="1" bandRow="1">
                <a:tableStyleId>{5C22544A-7EE6-4342-B048-85BDC9FD1C3A}</a:tableStyleId>
              </a:tblPr>
              <a:tblGrid>
                <a:gridCol w="1100940"/>
                <a:gridCol w="2096086"/>
                <a:gridCol w="3168108"/>
              </a:tblGrid>
              <a:tr h="204389">
                <a:tc>
                  <a:txBody>
                    <a:bodyPr/>
                    <a:lstStyle/>
                    <a:p>
                      <a:pPr algn="l">
                        <a:lnSpc>
                          <a:spcPct val="115000"/>
                        </a:lnSpc>
                        <a:spcAft>
                          <a:spcPts val="0"/>
                        </a:spcAft>
                      </a:pPr>
                      <a:r>
                        <a:rPr lang="en-US" sz="1100">
                          <a:effectLst/>
                        </a:rPr>
                        <a:t>Abbreviation</a:t>
                      </a:r>
                      <a:endParaRPr lang="en-GB" sz="1300">
                        <a:effectLst/>
                        <a:latin typeface="Times New Roman" charset="0"/>
                        <a:ea typeface="Times New Roman" charset="0"/>
                        <a:cs typeface="Times New Roman" charset="0"/>
                      </a:endParaRPr>
                    </a:p>
                  </a:txBody>
                  <a:tcPr marL="76170" marR="76170" marT="0" marB="0"/>
                </a:tc>
                <a:tc>
                  <a:txBody>
                    <a:bodyPr/>
                    <a:lstStyle/>
                    <a:p>
                      <a:pPr algn="l">
                        <a:lnSpc>
                          <a:spcPct val="115000"/>
                        </a:lnSpc>
                        <a:spcAft>
                          <a:spcPts val="0"/>
                        </a:spcAft>
                      </a:pPr>
                      <a:r>
                        <a:rPr lang="en-US" sz="1100" dirty="0">
                          <a:effectLst/>
                        </a:rPr>
                        <a:t>Question</a:t>
                      </a:r>
                      <a:endParaRPr lang="en-GB" sz="1300" dirty="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GB" sz="1100" dirty="0">
                          <a:effectLst/>
                        </a:rPr>
                        <a:t>Rating</a:t>
                      </a:r>
                      <a:endParaRPr lang="en-GB" sz="1300" dirty="0">
                        <a:effectLst/>
                        <a:latin typeface="Times New Roman" charset="0"/>
                        <a:ea typeface="Times New Roman" charset="0"/>
                        <a:cs typeface="Times New Roman" charset="0"/>
                      </a:endParaRPr>
                    </a:p>
                  </a:txBody>
                  <a:tcPr marL="76170" marR="76170" marT="0" marB="0"/>
                </a:tc>
              </a:tr>
              <a:tr h="204389">
                <a:tc>
                  <a:txBody>
                    <a:bodyPr/>
                    <a:lstStyle/>
                    <a:p>
                      <a:pPr algn="l">
                        <a:lnSpc>
                          <a:spcPct val="115000"/>
                        </a:lnSpc>
                        <a:spcAft>
                          <a:spcPts val="0"/>
                        </a:spcAft>
                      </a:pPr>
                      <a:r>
                        <a:rPr lang="en-US" sz="1100">
                          <a:effectLst/>
                        </a:rPr>
                        <a:t>Q1</a:t>
                      </a:r>
                      <a:endParaRPr lang="en-GB" sz="1300">
                        <a:effectLst/>
                        <a:latin typeface="Times New Roman" charset="0"/>
                        <a:ea typeface="Times New Roman" charset="0"/>
                        <a:cs typeface="Times New Roman" charset="0"/>
                      </a:endParaRPr>
                    </a:p>
                  </a:txBody>
                  <a:tcPr marL="76170" marR="76170" marT="0" marB="0"/>
                </a:tc>
                <a:tc>
                  <a:txBody>
                    <a:bodyPr/>
                    <a:lstStyle/>
                    <a:p>
                      <a:pPr algn="l">
                        <a:lnSpc>
                          <a:spcPct val="115000"/>
                        </a:lnSpc>
                        <a:spcAft>
                          <a:spcPts val="0"/>
                        </a:spcAft>
                      </a:pPr>
                      <a:r>
                        <a:rPr lang="en-US" sz="1100">
                          <a:effectLst/>
                        </a:rPr>
                        <a:t>Smoothness during operation</a:t>
                      </a:r>
                      <a:endParaRPr lang="en-GB" sz="130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GB" sz="1100">
                          <a:effectLst/>
                        </a:rPr>
                        <a:t>1 (</a:t>
                      </a:r>
                      <a:r>
                        <a:rPr lang="en-US" sz="1100">
                          <a:effectLst/>
                        </a:rPr>
                        <a:t>Very rough) – 5 (Very smooth)</a:t>
                      </a:r>
                      <a:endParaRPr lang="en-GB" sz="1300">
                        <a:effectLst/>
                        <a:latin typeface="Times New Roman" charset="0"/>
                        <a:ea typeface="Times New Roman" charset="0"/>
                        <a:cs typeface="Times New Roman" charset="0"/>
                      </a:endParaRPr>
                    </a:p>
                  </a:txBody>
                  <a:tcPr marL="76170" marR="76170" marT="0" marB="0"/>
                </a:tc>
              </a:tr>
              <a:tr h="204389">
                <a:tc>
                  <a:txBody>
                    <a:bodyPr/>
                    <a:lstStyle/>
                    <a:p>
                      <a:pPr algn="just">
                        <a:lnSpc>
                          <a:spcPct val="115000"/>
                        </a:lnSpc>
                        <a:spcAft>
                          <a:spcPts val="0"/>
                        </a:spcAft>
                      </a:pPr>
                      <a:r>
                        <a:rPr lang="en-GB" sz="1100">
                          <a:effectLst/>
                        </a:rPr>
                        <a:t>Q2</a:t>
                      </a:r>
                      <a:endParaRPr lang="en-GB" sz="130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US" sz="1100">
                          <a:effectLst/>
                        </a:rPr>
                        <a:t>Operation speed</a:t>
                      </a:r>
                      <a:endParaRPr lang="en-GB" sz="130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GB" sz="1100" dirty="0">
                          <a:effectLst/>
                        </a:rPr>
                        <a:t>1 (Too fast) – 5 (Too slow)</a:t>
                      </a:r>
                      <a:endParaRPr lang="en-GB" sz="1300" dirty="0">
                        <a:effectLst/>
                        <a:latin typeface="Times New Roman" charset="0"/>
                        <a:ea typeface="Times New Roman" charset="0"/>
                        <a:cs typeface="Times New Roman" charset="0"/>
                      </a:endParaRPr>
                    </a:p>
                  </a:txBody>
                  <a:tcPr marL="76170" marR="76170" marT="0" marB="0"/>
                </a:tc>
              </a:tr>
              <a:tr h="204389">
                <a:tc>
                  <a:txBody>
                    <a:bodyPr/>
                    <a:lstStyle/>
                    <a:p>
                      <a:pPr algn="just">
                        <a:lnSpc>
                          <a:spcPct val="115000"/>
                        </a:lnSpc>
                        <a:spcAft>
                          <a:spcPts val="0"/>
                        </a:spcAft>
                      </a:pPr>
                      <a:r>
                        <a:rPr lang="en-US" sz="1100">
                          <a:effectLst/>
                        </a:rPr>
                        <a:t>Q3</a:t>
                      </a:r>
                      <a:endParaRPr lang="en-GB" sz="130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US" sz="1100">
                          <a:effectLst/>
                        </a:rPr>
                        <a:t>Finger fatigue</a:t>
                      </a:r>
                      <a:endParaRPr lang="en-GB" sz="130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GB" sz="1100">
                          <a:effectLst/>
                        </a:rPr>
                        <a:t>1 (None) – 5 (Very high)</a:t>
                      </a:r>
                      <a:endParaRPr lang="en-GB" sz="1300">
                        <a:effectLst/>
                        <a:latin typeface="Times New Roman" charset="0"/>
                        <a:ea typeface="Times New Roman" charset="0"/>
                        <a:cs typeface="Times New Roman" charset="0"/>
                      </a:endParaRPr>
                    </a:p>
                  </a:txBody>
                  <a:tcPr marL="76170" marR="76170" marT="0" marB="0"/>
                </a:tc>
              </a:tr>
              <a:tr h="204389">
                <a:tc>
                  <a:txBody>
                    <a:bodyPr/>
                    <a:lstStyle/>
                    <a:p>
                      <a:pPr algn="l">
                        <a:lnSpc>
                          <a:spcPct val="115000"/>
                        </a:lnSpc>
                        <a:spcAft>
                          <a:spcPts val="0"/>
                        </a:spcAft>
                      </a:pPr>
                      <a:r>
                        <a:rPr lang="en-US" sz="1100">
                          <a:effectLst/>
                        </a:rPr>
                        <a:t>Q4</a:t>
                      </a:r>
                      <a:endParaRPr lang="en-GB" sz="1300">
                        <a:effectLst/>
                        <a:latin typeface="Times New Roman" charset="0"/>
                        <a:ea typeface="Times New Roman" charset="0"/>
                        <a:cs typeface="Times New Roman" charset="0"/>
                      </a:endParaRPr>
                    </a:p>
                  </a:txBody>
                  <a:tcPr marL="76170" marR="76170" marT="0" marB="0"/>
                </a:tc>
                <a:tc>
                  <a:txBody>
                    <a:bodyPr/>
                    <a:lstStyle/>
                    <a:p>
                      <a:pPr algn="l">
                        <a:lnSpc>
                          <a:spcPct val="115000"/>
                        </a:lnSpc>
                        <a:spcAft>
                          <a:spcPts val="0"/>
                        </a:spcAft>
                      </a:pPr>
                      <a:r>
                        <a:rPr lang="en-US" sz="1100">
                          <a:effectLst/>
                        </a:rPr>
                        <a:t>Wrist fatigue </a:t>
                      </a:r>
                      <a:endParaRPr lang="en-GB" sz="130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GB" sz="1100">
                          <a:effectLst/>
                        </a:rPr>
                        <a:t>1 (None) – 5 (Very high)</a:t>
                      </a:r>
                      <a:endParaRPr lang="en-GB" sz="1300">
                        <a:effectLst/>
                        <a:latin typeface="Times New Roman" charset="0"/>
                        <a:ea typeface="Times New Roman" charset="0"/>
                        <a:cs typeface="Times New Roman" charset="0"/>
                      </a:endParaRPr>
                    </a:p>
                  </a:txBody>
                  <a:tcPr marL="76170" marR="76170" marT="0" marB="0"/>
                </a:tc>
              </a:tr>
              <a:tr h="204389">
                <a:tc>
                  <a:txBody>
                    <a:bodyPr/>
                    <a:lstStyle/>
                    <a:p>
                      <a:pPr algn="l">
                        <a:lnSpc>
                          <a:spcPct val="115000"/>
                        </a:lnSpc>
                        <a:spcAft>
                          <a:spcPts val="0"/>
                        </a:spcAft>
                      </a:pPr>
                      <a:r>
                        <a:rPr lang="en-US" sz="1100">
                          <a:effectLst/>
                        </a:rPr>
                        <a:t>Q5</a:t>
                      </a:r>
                      <a:endParaRPr lang="en-GB" sz="1300">
                        <a:effectLst/>
                        <a:latin typeface="Times New Roman" charset="0"/>
                        <a:ea typeface="Times New Roman" charset="0"/>
                        <a:cs typeface="Times New Roman" charset="0"/>
                      </a:endParaRPr>
                    </a:p>
                  </a:txBody>
                  <a:tcPr marL="76170" marR="76170" marT="0" marB="0"/>
                </a:tc>
                <a:tc>
                  <a:txBody>
                    <a:bodyPr/>
                    <a:lstStyle/>
                    <a:p>
                      <a:pPr algn="l">
                        <a:lnSpc>
                          <a:spcPct val="115000"/>
                        </a:lnSpc>
                        <a:spcAft>
                          <a:spcPts val="0"/>
                        </a:spcAft>
                      </a:pPr>
                      <a:r>
                        <a:rPr lang="en-US" sz="1100">
                          <a:effectLst/>
                        </a:rPr>
                        <a:t>General comfort</a:t>
                      </a:r>
                      <a:endParaRPr lang="en-GB" sz="130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GB" sz="1100">
                          <a:effectLst/>
                        </a:rPr>
                        <a:t>1 (Very uncomfortable) – 5 (Very comfortable)</a:t>
                      </a:r>
                      <a:endParaRPr lang="en-GB" sz="1300">
                        <a:effectLst/>
                        <a:latin typeface="Times New Roman" charset="0"/>
                        <a:ea typeface="Times New Roman" charset="0"/>
                        <a:cs typeface="Times New Roman" charset="0"/>
                      </a:endParaRPr>
                    </a:p>
                  </a:txBody>
                  <a:tcPr marL="76170" marR="76170" marT="0" marB="0"/>
                </a:tc>
              </a:tr>
              <a:tr h="204389">
                <a:tc>
                  <a:txBody>
                    <a:bodyPr/>
                    <a:lstStyle/>
                    <a:p>
                      <a:pPr algn="just">
                        <a:lnSpc>
                          <a:spcPct val="115000"/>
                        </a:lnSpc>
                        <a:spcAft>
                          <a:spcPts val="0"/>
                        </a:spcAft>
                      </a:pPr>
                      <a:r>
                        <a:rPr lang="en-US" sz="1100">
                          <a:effectLst/>
                        </a:rPr>
                        <a:t>Q6</a:t>
                      </a:r>
                      <a:endParaRPr lang="en-GB" sz="130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US" sz="1100">
                          <a:effectLst/>
                        </a:rPr>
                        <a:t>Overall, the input method was</a:t>
                      </a:r>
                      <a:endParaRPr lang="en-GB" sz="1300">
                        <a:effectLst/>
                        <a:latin typeface="Times New Roman" charset="0"/>
                        <a:ea typeface="Times New Roman" charset="0"/>
                        <a:cs typeface="Times New Roman" charset="0"/>
                      </a:endParaRPr>
                    </a:p>
                  </a:txBody>
                  <a:tcPr marL="76170" marR="76170" marT="0" marB="0"/>
                </a:tc>
                <a:tc>
                  <a:txBody>
                    <a:bodyPr/>
                    <a:lstStyle/>
                    <a:p>
                      <a:pPr algn="just">
                        <a:lnSpc>
                          <a:spcPct val="115000"/>
                        </a:lnSpc>
                        <a:spcAft>
                          <a:spcPts val="0"/>
                        </a:spcAft>
                      </a:pPr>
                      <a:r>
                        <a:rPr lang="en-GB" sz="1100" dirty="0">
                          <a:effectLst/>
                        </a:rPr>
                        <a:t>1 (Very difficult to use) – 5 (Very easy to use)</a:t>
                      </a:r>
                      <a:endParaRPr lang="en-GB" sz="1300" dirty="0">
                        <a:effectLst/>
                        <a:latin typeface="Times New Roman" charset="0"/>
                        <a:ea typeface="Times New Roman" charset="0"/>
                        <a:cs typeface="Times New Roman" charset="0"/>
                      </a:endParaRPr>
                    </a:p>
                  </a:txBody>
                  <a:tcPr marL="76170" marR="76170" marT="0" marB="0"/>
                </a:tc>
              </a:tr>
            </a:tbl>
          </a:graphicData>
        </a:graphic>
      </p:graphicFrame>
      <p:sp>
        <p:nvSpPr>
          <p:cNvPr id="5" name="Date Placeholder 4"/>
          <p:cNvSpPr>
            <a:spLocks noGrp="1"/>
          </p:cNvSpPr>
          <p:nvPr>
            <p:ph type="dt" sz="half" idx="10"/>
          </p:nvPr>
        </p:nvSpPr>
        <p:spPr/>
        <p:txBody>
          <a:bodyPr/>
          <a:lstStyle/>
          <a:p>
            <a:fld id="{4505FA94-BE71-426F-A992-1545AC90C129}" type="datetime1">
              <a:rPr lang="en-GB" smtClean="0"/>
              <a:t>02/06/2017</a:t>
            </a:fld>
            <a:endParaRPr lang="en-GB" dirty="0"/>
          </a:p>
        </p:txBody>
      </p:sp>
      <p:sp>
        <p:nvSpPr>
          <p:cNvPr id="6" name="Slide Number Placeholder 5"/>
          <p:cNvSpPr>
            <a:spLocks noGrp="1"/>
          </p:cNvSpPr>
          <p:nvPr>
            <p:ph type="sldNum" sz="quarter" idx="12"/>
          </p:nvPr>
        </p:nvSpPr>
        <p:spPr/>
        <p:txBody>
          <a:bodyPr/>
          <a:lstStyle/>
          <a:p>
            <a:fld id="{091A926C-488A-4E3E-9C21-57CAA120E114}" type="slidenum">
              <a:rPr lang="en-GB" smtClean="0"/>
              <a:t>30</a:t>
            </a:fld>
            <a:endParaRPr lang="en-GB" dirty="0"/>
          </a:p>
        </p:txBody>
      </p:sp>
      <p:sp>
        <p:nvSpPr>
          <p:cNvPr id="12" name="Content Placeholder 3"/>
          <p:cNvSpPr txBox="1">
            <a:spLocks/>
          </p:cNvSpPr>
          <p:nvPr/>
        </p:nvSpPr>
        <p:spPr>
          <a:xfrm>
            <a:off x="7162799" y="1635126"/>
            <a:ext cx="4438651" cy="4675187"/>
          </a:xfrm>
          <a:prstGeom prst="rect">
            <a:avLst/>
          </a:prstGeom>
        </p:spPr>
        <p:txBody>
          <a:bodyPr vert="horz" lIns="0" tIns="0" rIns="0" bIns="0" rtlCol="0">
            <a:noAutofit/>
          </a:bodyPr>
          <a:lstStyle>
            <a:lvl1pPr marL="361942" indent="-361942" algn="l" defTabSz="914377"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21" marR="0" indent="-358766" algn="l" defTabSz="914377"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24" indent="-354004" algn="l" defTabSz="914377"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21" indent="0" algn="l" defTabSz="914377" rtl="0" eaLnBrk="1" latinLnBrk="0" hangingPunct="1">
              <a:lnSpc>
                <a:spcPct val="90000"/>
              </a:lnSpc>
              <a:spcBef>
                <a:spcPts val="500"/>
              </a:spcBef>
              <a:buFont typeface="Arial" panose="020B0604020202020204" pitchFamily="34" charset="0"/>
              <a:buNone/>
              <a:defRPr lang="da-DK" sz="1800" kern="1200" dirty="0" smtClean="0">
                <a:solidFill>
                  <a:schemeClr val="tx1"/>
                </a:solidFill>
                <a:latin typeface="+mn-lt"/>
                <a:ea typeface="+mn-ea"/>
                <a:cs typeface="+mn-cs"/>
              </a:defRPr>
            </a:lvl4pPr>
            <a:lvl5pPr marL="719121" indent="354004" algn="l" defTabSz="914377" rtl="0" eaLnBrk="1" latinLnBrk="0" hangingPunct="1">
              <a:lnSpc>
                <a:spcPct val="100000"/>
              </a:lnSpc>
              <a:spcBef>
                <a:spcPts val="500"/>
              </a:spcBef>
              <a:buFont typeface="Arial" panose="020B0604020202020204" pitchFamily="34" charset="0"/>
              <a:buChar char="•"/>
              <a:defRPr lang="da-DK" sz="1800" kern="1200" spc="60" baseline="0" dirty="0">
                <a:solidFill>
                  <a:schemeClr val="tx1"/>
                </a:solidFill>
                <a:latin typeface="+mn-lt"/>
                <a:ea typeface="+mn-ea"/>
                <a:cs typeface="+mn-cs"/>
              </a:defRPr>
            </a:lvl5pPr>
            <a:lvl6pPr marL="719121" indent="354004" algn="l" defTabSz="914377"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21" indent="354004" algn="l" defTabSz="914377"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21" indent="0" algn="l" defTabSz="914377"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8pPr>
            <a:lvl9pPr marL="719121" indent="354004" algn="l" defTabSz="914377"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endParaRPr lang="en-GB" sz="1800"/>
          </a:p>
        </p:txBody>
      </p:sp>
      <p:sp>
        <p:nvSpPr>
          <p:cNvPr id="13" name="Oval 12"/>
          <p:cNvSpPr/>
          <p:nvPr/>
        </p:nvSpPr>
        <p:spPr>
          <a:xfrm>
            <a:off x="2830286" y="3418114"/>
            <a:ext cx="2373086" cy="15990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3"/>
          <p:cNvSpPr txBox="1">
            <a:spLocks/>
          </p:cNvSpPr>
          <p:nvPr/>
        </p:nvSpPr>
        <p:spPr>
          <a:xfrm>
            <a:off x="7326087" y="1635126"/>
            <a:ext cx="4618263" cy="4675187"/>
          </a:xfrm>
          <a:prstGeom prst="rect">
            <a:avLst/>
          </a:prstGeom>
        </p:spPr>
        <p:txBody>
          <a:bodyPr vert="horz" lIns="0" tIns="0" rIns="0" bIns="0" rtlCol="0">
            <a:noAutofit/>
          </a:bodyPr>
          <a:lstStyle>
            <a:lvl1pPr marL="361942" indent="-361942" algn="l" defTabSz="914377"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21" marR="0" indent="-358766" algn="l" defTabSz="914377"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24" indent="-354004" algn="l" defTabSz="914377"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21" indent="0" algn="l" defTabSz="914377" rtl="0" eaLnBrk="1" latinLnBrk="0" hangingPunct="1">
              <a:lnSpc>
                <a:spcPct val="90000"/>
              </a:lnSpc>
              <a:spcBef>
                <a:spcPts val="500"/>
              </a:spcBef>
              <a:buFont typeface="Arial" panose="020B0604020202020204" pitchFamily="34" charset="0"/>
              <a:buNone/>
              <a:defRPr lang="da-DK" sz="1800" kern="1200" dirty="0" smtClean="0">
                <a:solidFill>
                  <a:schemeClr val="tx1"/>
                </a:solidFill>
                <a:latin typeface="+mn-lt"/>
                <a:ea typeface="+mn-ea"/>
                <a:cs typeface="+mn-cs"/>
              </a:defRPr>
            </a:lvl4pPr>
            <a:lvl5pPr marL="719121" indent="354004" algn="l" defTabSz="914377" rtl="0" eaLnBrk="1" latinLnBrk="0" hangingPunct="1">
              <a:lnSpc>
                <a:spcPct val="100000"/>
              </a:lnSpc>
              <a:spcBef>
                <a:spcPts val="500"/>
              </a:spcBef>
              <a:buFont typeface="Arial" panose="020B0604020202020204" pitchFamily="34" charset="0"/>
              <a:buChar char="•"/>
              <a:defRPr lang="da-DK" sz="1800" kern="1200" spc="60" baseline="0" dirty="0">
                <a:solidFill>
                  <a:schemeClr val="tx1"/>
                </a:solidFill>
                <a:latin typeface="+mn-lt"/>
                <a:ea typeface="+mn-ea"/>
                <a:cs typeface="+mn-cs"/>
              </a:defRPr>
            </a:lvl5pPr>
            <a:lvl6pPr marL="719121" indent="354004" algn="l" defTabSz="914377"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21" indent="354004" algn="l" defTabSz="914377"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21" indent="0" algn="l" defTabSz="914377"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8pPr>
            <a:lvl9pPr marL="719121" indent="354004" algn="l" defTabSz="914377"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r>
              <a:rPr lang="en-US" dirty="0"/>
              <a:t>Even though the mean ratings for questions </a:t>
            </a:r>
            <a:endParaRPr lang="en-US" dirty="0" smtClean="0"/>
          </a:p>
          <a:p>
            <a:pPr lvl="1"/>
            <a:r>
              <a:rPr lang="en-US" b="1" dirty="0" smtClean="0"/>
              <a:t>Q3</a:t>
            </a:r>
          </a:p>
          <a:p>
            <a:pPr lvl="2"/>
            <a:r>
              <a:rPr lang="en-US" i="1" dirty="0" smtClean="0"/>
              <a:t>μ</a:t>
            </a:r>
            <a:r>
              <a:rPr lang="en-US" i="1" baseline="-25000" dirty="0" smtClean="0"/>
              <a:t>mid-air</a:t>
            </a:r>
            <a:r>
              <a:rPr lang="en-US" i="1" dirty="0" smtClean="0"/>
              <a:t>=2</a:t>
            </a:r>
            <a:r>
              <a:rPr lang="en-US" i="1" dirty="0"/>
              <a:t>, </a:t>
            </a:r>
            <a:endParaRPr lang="en-US" i="1" dirty="0" smtClean="0"/>
          </a:p>
          <a:p>
            <a:pPr lvl="2"/>
            <a:r>
              <a:rPr lang="en-US" i="1" dirty="0" smtClean="0"/>
              <a:t>μ</a:t>
            </a:r>
            <a:r>
              <a:rPr lang="en-US" i="1" baseline="-25000" dirty="0" smtClean="0"/>
              <a:t>touch+inertia</a:t>
            </a:r>
            <a:r>
              <a:rPr lang="en-US" i="1" dirty="0" smtClean="0"/>
              <a:t>=1.625</a:t>
            </a:r>
            <a:endParaRPr lang="en-US" dirty="0" smtClean="0"/>
          </a:p>
          <a:p>
            <a:pPr lvl="1"/>
            <a:r>
              <a:rPr lang="en-US" b="1" dirty="0" smtClean="0"/>
              <a:t>Q4</a:t>
            </a:r>
            <a:endParaRPr lang="en-US" dirty="0"/>
          </a:p>
          <a:p>
            <a:pPr lvl="2"/>
            <a:r>
              <a:rPr lang="en-US" i="1" dirty="0" smtClean="0"/>
              <a:t>μ</a:t>
            </a:r>
            <a:r>
              <a:rPr lang="en-US" i="1" baseline="-25000" dirty="0" smtClean="0"/>
              <a:t>mid-air</a:t>
            </a:r>
            <a:r>
              <a:rPr lang="en-US" i="1" dirty="0" smtClean="0"/>
              <a:t>=2.375</a:t>
            </a:r>
          </a:p>
          <a:p>
            <a:pPr lvl="2"/>
            <a:r>
              <a:rPr lang="en-US" i="1" dirty="0" smtClean="0"/>
              <a:t>μ</a:t>
            </a:r>
            <a:r>
              <a:rPr lang="en-US" i="1" baseline="-25000" dirty="0" smtClean="0"/>
              <a:t>touch+inertia</a:t>
            </a:r>
            <a:r>
              <a:rPr lang="en-US" i="1" dirty="0" smtClean="0"/>
              <a:t>=1.875</a:t>
            </a:r>
            <a:endParaRPr lang="en-US" dirty="0" smtClean="0"/>
          </a:p>
          <a:p>
            <a:pPr marL="357179" lvl="1" indent="0">
              <a:buNone/>
            </a:pPr>
            <a:r>
              <a:rPr lang="en-US" sz="2400" dirty="0" smtClean="0"/>
              <a:t>are </a:t>
            </a:r>
            <a:r>
              <a:rPr lang="en-US" sz="2400" dirty="0"/>
              <a:t>favorable towards the </a:t>
            </a:r>
            <a:r>
              <a:rPr lang="en-US" sz="2400" i="1" dirty="0"/>
              <a:t>off-screen</a:t>
            </a:r>
            <a:r>
              <a:rPr lang="en-US" sz="2400" dirty="0"/>
              <a:t> interaction method, the </a:t>
            </a:r>
            <a:r>
              <a:rPr lang="en-US" sz="2400" b="1" dirty="0"/>
              <a:t>Hypothesis 3 (H3</a:t>
            </a:r>
            <a:r>
              <a:rPr lang="en-US" sz="2400" b="1" dirty="0" smtClean="0"/>
              <a:t>)</a:t>
            </a:r>
            <a:r>
              <a:rPr lang="en-US" sz="2400" dirty="0"/>
              <a:t> </a:t>
            </a:r>
            <a:r>
              <a:rPr lang="en-US" sz="2400" dirty="0" smtClean="0"/>
              <a:t>is </a:t>
            </a:r>
            <a:r>
              <a:rPr lang="en-US" sz="2400" b="1" dirty="0" smtClean="0"/>
              <a:t>rejected.</a:t>
            </a:r>
            <a:endParaRPr lang="en-US" sz="2400" dirty="0" smtClean="0"/>
          </a:p>
        </p:txBody>
      </p:sp>
    </p:spTree>
    <p:extLst>
      <p:ext uri="{BB962C8B-B14F-4D97-AF65-F5344CB8AC3E}">
        <p14:creationId xmlns:p14="http://schemas.microsoft.com/office/powerpoint/2010/main" val="72803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user feedback </a:t>
            </a:r>
            <a:r>
              <a:rPr lang="mr-IN" dirty="0" smtClean="0"/>
              <a:t>–</a:t>
            </a:r>
            <a:r>
              <a:rPr lang="en-US" dirty="0" smtClean="0"/>
              <a:t> touch+inertia</a:t>
            </a:r>
            <a:endParaRPr lang="en-US" dirty="0"/>
          </a:p>
        </p:txBody>
      </p:sp>
      <p:sp>
        <p:nvSpPr>
          <p:cNvPr id="6" name="Content Placeholder 5"/>
          <p:cNvSpPr>
            <a:spLocks noGrp="1"/>
          </p:cNvSpPr>
          <p:nvPr>
            <p:ph sz="half" idx="1"/>
          </p:nvPr>
        </p:nvSpPr>
        <p:spPr/>
        <p:txBody>
          <a:bodyPr/>
          <a:lstStyle/>
          <a:p>
            <a:pPr marL="0" indent="0">
              <a:buNone/>
            </a:pPr>
            <a:r>
              <a:rPr lang="en-US" b="1" dirty="0" smtClean="0"/>
              <a:t>Advantages</a:t>
            </a:r>
          </a:p>
          <a:p>
            <a:r>
              <a:rPr lang="en-US" dirty="0" smtClean="0"/>
              <a:t>Intuitive, didn’t need to learn using it</a:t>
            </a:r>
          </a:p>
          <a:p>
            <a:r>
              <a:rPr lang="en-US" dirty="0"/>
              <a:t>M</a:t>
            </a:r>
            <a:r>
              <a:rPr lang="en-US" dirty="0" smtClean="0"/>
              <a:t>ore </a:t>
            </a:r>
            <a:r>
              <a:rPr lang="en-US" dirty="0"/>
              <a:t>responsive </a:t>
            </a:r>
            <a:endParaRPr lang="en-US" dirty="0" smtClean="0"/>
          </a:p>
          <a:p>
            <a:r>
              <a:rPr lang="en-US" dirty="0" smtClean="0"/>
              <a:t>Significantly </a:t>
            </a:r>
            <a:r>
              <a:rPr lang="en-US" dirty="0"/>
              <a:t>less input lag</a:t>
            </a:r>
            <a:r>
              <a:rPr lang="en-GB" dirty="0"/>
              <a:t> </a:t>
            </a:r>
            <a:endParaRPr lang="en-GB" dirty="0" smtClean="0"/>
          </a:p>
          <a:p>
            <a:r>
              <a:rPr lang="en-GB" dirty="0" smtClean="0"/>
              <a:t>Precise</a:t>
            </a:r>
            <a:endParaRPr lang="en-US" dirty="0"/>
          </a:p>
        </p:txBody>
      </p:sp>
      <p:sp>
        <p:nvSpPr>
          <p:cNvPr id="7" name="Content Placeholder 6"/>
          <p:cNvSpPr>
            <a:spLocks noGrp="1"/>
          </p:cNvSpPr>
          <p:nvPr>
            <p:ph sz="half" idx="2"/>
          </p:nvPr>
        </p:nvSpPr>
        <p:spPr/>
        <p:txBody>
          <a:bodyPr/>
          <a:lstStyle/>
          <a:p>
            <a:pPr marL="0" indent="0">
              <a:buNone/>
            </a:pPr>
            <a:r>
              <a:rPr lang="en-US" b="1" dirty="0" smtClean="0"/>
              <a:t>Disadvantages</a:t>
            </a:r>
          </a:p>
          <a:p>
            <a:r>
              <a:rPr lang="en-US" dirty="0" smtClean="0"/>
              <a:t>Could not see the target at times</a:t>
            </a:r>
          </a:p>
          <a:p>
            <a:r>
              <a:rPr lang="en-US" dirty="0" smtClean="0"/>
              <a:t>The inertia wasn’t additive*</a:t>
            </a:r>
            <a:endParaRPr lang="en-US" dirty="0"/>
          </a:p>
        </p:txBody>
      </p:sp>
      <p:sp>
        <p:nvSpPr>
          <p:cNvPr id="4" name="Date Placeholder 3"/>
          <p:cNvSpPr>
            <a:spLocks noGrp="1"/>
          </p:cNvSpPr>
          <p:nvPr>
            <p:ph type="dt" sz="half" idx="10"/>
          </p:nvPr>
        </p:nvSpPr>
        <p:spPr/>
        <p:txBody>
          <a:bodyPr/>
          <a:lstStyle/>
          <a:p>
            <a:fld id="{48BA57D3-3A06-42DE-8329-4A599228B9A1}" type="datetime1">
              <a:rPr lang="en-GB" smtClean="0"/>
              <a:t>02/06/2017</a:t>
            </a:fld>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31</a:t>
            </a:fld>
            <a:endParaRPr lang="en-GB" dirty="0"/>
          </a:p>
        </p:txBody>
      </p:sp>
      <p:sp>
        <p:nvSpPr>
          <p:cNvPr id="8" name="TextBox 7"/>
          <p:cNvSpPr txBox="1"/>
          <p:nvPr/>
        </p:nvSpPr>
        <p:spPr>
          <a:xfrm>
            <a:off x="6244503" y="5989320"/>
            <a:ext cx="5551257" cy="369332"/>
          </a:xfrm>
          <a:prstGeom prst="rect">
            <a:avLst/>
          </a:prstGeom>
          <a:noFill/>
        </p:spPr>
        <p:txBody>
          <a:bodyPr wrap="square" rtlCol="0">
            <a:spAutoFit/>
          </a:bodyPr>
          <a:lstStyle/>
          <a:p>
            <a:r>
              <a:rPr lang="en-US" dirty="0" smtClean="0"/>
              <a:t>*actually it was </a:t>
            </a:r>
            <a:r>
              <a:rPr lang="en-US" dirty="0" smtClean="0">
                <a:sym typeface="Wingdings"/>
              </a:rPr>
              <a:t>:)</a:t>
            </a:r>
            <a:endParaRPr lang="en-US" dirty="0"/>
          </a:p>
        </p:txBody>
      </p:sp>
    </p:spTree>
    <p:extLst>
      <p:ext uri="{BB962C8B-B14F-4D97-AF65-F5344CB8AC3E}">
        <p14:creationId xmlns:p14="http://schemas.microsoft.com/office/powerpoint/2010/main" val="15544034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user feedback </a:t>
            </a:r>
            <a:r>
              <a:rPr lang="mr-IN" dirty="0" smtClean="0"/>
              <a:t>–</a:t>
            </a:r>
            <a:r>
              <a:rPr lang="en-US" dirty="0" smtClean="0"/>
              <a:t> mid-air pointing</a:t>
            </a:r>
            <a:endParaRPr lang="en-US" dirty="0"/>
          </a:p>
        </p:txBody>
      </p:sp>
      <p:sp>
        <p:nvSpPr>
          <p:cNvPr id="6" name="Content Placeholder 5"/>
          <p:cNvSpPr>
            <a:spLocks noGrp="1"/>
          </p:cNvSpPr>
          <p:nvPr>
            <p:ph sz="half" idx="1"/>
          </p:nvPr>
        </p:nvSpPr>
        <p:spPr/>
        <p:txBody>
          <a:bodyPr/>
          <a:lstStyle/>
          <a:p>
            <a:pPr marL="0" indent="0">
              <a:buNone/>
            </a:pPr>
            <a:r>
              <a:rPr lang="en-US" b="1" dirty="0" smtClean="0"/>
              <a:t>Advantages</a:t>
            </a:r>
          </a:p>
          <a:p>
            <a:r>
              <a:rPr lang="en-US" dirty="0" smtClean="0"/>
              <a:t>Very </a:t>
            </a:r>
            <a:r>
              <a:rPr lang="en-US" dirty="0"/>
              <a:t>useful for targets located at a far </a:t>
            </a:r>
            <a:r>
              <a:rPr lang="en-US" dirty="0" smtClean="0"/>
              <a:t>distance</a:t>
            </a:r>
          </a:p>
          <a:p>
            <a:r>
              <a:rPr lang="en-US" dirty="0" smtClean="0"/>
              <a:t>Intuitive </a:t>
            </a:r>
            <a:r>
              <a:rPr lang="en-US" dirty="0"/>
              <a:t>to </a:t>
            </a:r>
            <a:r>
              <a:rPr lang="en-US" dirty="0" smtClean="0"/>
              <a:t>use</a:t>
            </a:r>
            <a:r>
              <a:rPr lang="en-GB" dirty="0" smtClean="0"/>
              <a:t>, </a:t>
            </a:r>
            <a:r>
              <a:rPr lang="en-US" dirty="0"/>
              <a:t>although they “wouldn’t use it on a bus</a:t>
            </a:r>
            <a:r>
              <a:rPr lang="en-US" dirty="0" smtClean="0"/>
              <a:t>”</a:t>
            </a:r>
          </a:p>
          <a:p>
            <a:r>
              <a:rPr lang="en-US" dirty="0"/>
              <a:t>One user </a:t>
            </a:r>
            <a:r>
              <a:rPr lang="en-US" dirty="0" smtClean="0"/>
              <a:t>moved </a:t>
            </a:r>
            <a:r>
              <a:rPr lang="en-US" dirty="0"/>
              <a:t>the wrist with the smartwatch with the pointing finger towards each other in the same time.</a:t>
            </a:r>
            <a:endParaRPr lang="en-GB" dirty="0"/>
          </a:p>
          <a:p>
            <a:endParaRPr lang="en-US" dirty="0"/>
          </a:p>
        </p:txBody>
      </p:sp>
      <p:sp>
        <p:nvSpPr>
          <p:cNvPr id="7" name="Content Placeholder 6"/>
          <p:cNvSpPr>
            <a:spLocks noGrp="1"/>
          </p:cNvSpPr>
          <p:nvPr>
            <p:ph sz="half" idx="2"/>
          </p:nvPr>
        </p:nvSpPr>
        <p:spPr/>
        <p:txBody>
          <a:bodyPr/>
          <a:lstStyle/>
          <a:p>
            <a:pPr marL="0" indent="0">
              <a:buNone/>
            </a:pPr>
            <a:r>
              <a:rPr lang="en-US" b="1" dirty="0" smtClean="0"/>
              <a:t>Disadvantages</a:t>
            </a:r>
          </a:p>
          <a:p>
            <a:r>
              <a:rPr lang="en-US" dirty="0" smtClean="0"/>
              <a:t>Difficult </a:t>
            </a:r>
            <a:r>
              <a:rPr lang="en-US" dirty="0"/>
              <a:t>to “guess” the clutching area. </a:t>
            </a:r>
            <a:endParaRPr lang="en-US" dirty="0" smtClean="0"/>
          </a:p>
          <a:p>
            <a:r>
              <a:rPr lang="en-US" dirty="0" smtClean="0"/>
              <a:t>Covering </a:t>
            </a:r>
            <a:r>
              <a:rPr lang="en-US" dirty="0"/>
              <a:t>some of the screen with the pointing finger</a:t>
            </a:r>
            <a:r>
              <a:rPr lang="en-GB" dirty="0"/>
              <a:t> </a:t>
            </a:r>
            <a:endParaRPr lang="en-US" dirty="0"/>
          </a:p>
        </p:txBody>
      </p:sp>
      <p:sp>
        <p:nvSpPr>
          <p:cNvPr id="4" name="Date Placeholder 3"/>
          <p:cNvSpPr>
            <a:spLocks noGrp="1"/>
          </p:cNvSpPr>
          <p:nvPr>
            <p:ph type="dt" sz="half" idx="10"/>
          </p:nvPr>
        </p:nvSpPr>
        <p:spPr/>
        <p:txBody>
          <a:bodyPr/>
          <a:lstStyle/>
          <a:p>
            <a:fld id="{48BA57D3-3A06-42DE-8329-4A599228B9A1}" type="datetime1">
              <a:rPr lang="en-GB" smtClean="0"/>
              <a:t>02/06/2017</a:t>
            </a:fld>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32</a:t>
            </a:fld>
            <a:endParaRPr lang="en-GB" dirty="0"/>
          </a:p>
        </p:txBody>
      </p:sp>
    </p:spTree>
    <p:extLst>
      <p:ext uri="{BB962C8B-B14F-4D97-AF65-F5344CB8AC3E}">
        <p14:creationId xmlns:p14="http://schemas.microsoft.com/office/powerpoint/2010/main" val="10081988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4478A3-87BB-4F17-9C03-F753FCD936D6}" type="datetime1">
              <a:rPr lang="en-GB" smtClean="0"/>
              <a:t>02/06/2017</a:t>
            </a:fld>
            <a:endParaRPr lang="en-GB" dirty="0"/>
          </a:p>
        </p:txBody>
      </p:sp>
      <p:sp>
        <p:nvSpPr>
          <p:cNvPr id="3" name="Slide Number Placeholder 2"/>
          <p:cNvSpPr>
            <a:spLocks noGrp="1"/>
          </p:cNvSpPr>
          <p:nvPr>
            <p:ph type="sldNum" sz="quarter" idx="12"/>
          </p:nvPr>
        </p:nvSpPr>
        <p:spPr/>
        <p:txBody>
          <a:bodyPr/>
          <a:lstStyle/>
          <a:p>
            <a:fld id="{091A926C-488A-4E3E-9C21-57CAA120E114}" type="slidenum">
              <a:rPr lang="en-GB" smtClean="0"/>
              <a:t>33</a:t>
            </a:fld>
            <a:endParaRPr lang="en-GB" dirty="0"/>
          </a:p>
        </p:txBody>
      </p:sp>
      <p:sp>
        <p:nvSpPr>
          <p:cNvPr id="4" name="Title 3"/>
          <p:cNvSpPr>
            <a:spLocks noGrp="1"/>
          </p:cNvSpPr>
          <p:nvPr>
            <p:ph type="title"/>
          </p:nvPr>
        </p:nvSpPr>
        <p:spPr/>
        <p:txBody>
          <a:bodyPr/>
          <a:lstStyle/>
          <a:p>
            <a:r>
              <a:rPr lang="en-US" dirty="0" smtClean="0"/>
              <a:t>Limitations &amp; Issues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818068" y="2652086"/>
            <a:ext cx="2554282" cy="3080368"/>
          </a:xfrm>
          <a:prstGeom prst="rect">
            <a:avLst/>
          </a:prstGeom>
        </p:spPr>
      </p:pic>
    </p:spTree>
    <p:extLst>
      <p:ext uri="{BB962C8B-B14F-4D97-AF65-F5344CB8AC3E}">
        <p14:creationId xmlns:p14="http://schemas.microsoft.com/office/powerpoint/2010/main" val="127075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No repeated </a:t>
            </a:r>
            <a:r>
              <a:rPr lang="en-US"/>
              <a:t>measurements</a:t>
            </a:r>
            <a:endParaRPr lang="en-US" dirty="0"/>
          </a:p>
        </p:txBody>
      </p:sp>
      <p:sp>
        <p:nvSpPr>
          <p:cNvPr id="3" name="Content Placeholder 2"/>
          <p:cNvSpPr>
            <a:spLocks noGrp="1"/>
          </p:cNvSpPr>
          <p:nvPr>
            <p:ph idx="1"/>
          </p:nvPr>
        </p:nvSpPr>
        <p:spPr/>
        <p:txBody>
          <a:bodyPr/>
          <a:lstStyle/>
          <a:p>
            <a:r>
              <a:rPr lang="en-US" dirty="0" smtClean="0"/>
              <a:t>I consider this misstep to have a major impact in my results</a:t>
            </a:r>
          </a:p>
          <a:p>
            <a:r>
              <a:rPr lang="en-US" dirty="0" smtClean="0"/>
              <a:t>I </a:t>
            </a:r>
            <a:r>
              <a:rPr lang="en-US" dirty="0"/>
              <a:t>am unable to see if there is any learning involved for each </a:t>
            </a:r>
            <a:r>
              <a:rPr lang="en-US" dirty="0" smtClean="0"/>
              <a:t>participant</a:t>
            </a:r>
          </a:p>
          <a:p>
            <a:r>
              <a:rPr lang="en-US" i="1" dirty="0" smtClean="0"/>
              <a:t>That </a:t>
            </a:r>
            <a:r>
              <a:rPr lang="en-US" i="1" dirty="0"/>
              <a:t>being said,</a:t>
            </a:r>
            <a:r>
              <a:rPr lang="en-US" dirty="0"/>
              <a:t> I also consider that by keeping the trials short (an average user would finish all tasks in about 25-35 min</a:t>
            </a:r>
            <a:r>
              <a:rPr lang="en-US" dirty="0" smtClean="0"/>
              <a:t>)</a:t>
            </a:r>
          </a:p>
          <a:p>
            <a:pPr lvl="1"/>
            <a:r>
              <a:rPr lang="en-US" dirty="0" smtClean="0"/>
              <a:t>the </a:t>
            </a:r>
            <a:r>
              <a:rPr lang="en-US" dirty="0"/>
              <a:t>participants felt less </a:t>
            </a:r>
            <a:r>
              <a:rPr lang="en-US" dirty="0" smtClean="0"/>
              <a:t>fatigued</a:t>
            </a:r>
          </a:p>
          <a:p>
            <a:pPr lvl="1"/>
            <a:r>
              <a:rPr lang="en-US" dirty="0" smtClean="0"/>
              <a:t>more </a:t>
            </a:r>
            <a:r>
              <a:rPr lang="en-US" dirty="0"/>
              <a:t>objective when answering the questionnaire. </a:t>
            </a:r>
            <a:endParaRPr lang="en-GB" dirty="0"/>
          </a:p>
          <a:p>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fld id="{48BA57D3-3A06-42DE-8329-4A599228B9A1}" type="datetime1">
              <a:rPr lang="en-GB" smtClean="0"/>
              <a:t>02/06/2017</a:t>
            </a:fld>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34</a:t>
            </a:fld>
            <a:endParaRPr lang="en-GB" dirty="0"/>
          </a:p>
        </p:txBody>
      </p:sp>
    </p:spTree>
    <p:extLst>
      <p:ext uri="{BB962C8B-B14F-4D97-AF65-F5344CB8AC3E}">
        <p14:creationId xmlns:p14="http://schemas.microsoft.com/office/powerpoint/2010/main" val="24168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lag</a:t>
            </a:r>
            <a:endParaRPr lang="en-US" dirty="0"/>
          </a:p>
        </p:txBody>
      </p:sp>
      <p:sp>
        <p:nvSpPr>
          <p:cNvPr id="4" name="Date Placeholder 3"/>
          <p:cNvSpPr>
            <a:spLocks noGrp="1"/>
          </p:cNvSpPr>
          <p:nvPr>
            <p:ph type="dt" sz="half" idx="10"/>
          </p:nvPr>
        </p:nvSpPr>
        <p:spPr/>
        <p:txBody>
          <a:bodyPr/>
          <a:lstStyle/>
          <a:p>
            <a:fld id="{48BA57D3-3A06-42DE-8329-4A599228B9A1}" type="datetime1">
              <a:rPr lang="en-GB" smtClean="0"/>
              <a:t>02/06/2017</a:t>
            </a:fld>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35</a:t>
            </a:fld>
            <a:endParaRPr lang="en-GB" dirty="0"/>
          </a:p>
        </p:txBody>
      </p:sp>
      <p:pic>
        <p:nvPicPr>
          <p:cNvPr id="6" name="Content Placeholder 5" descr="/Users/tudorgk/Documents/master-thesis/document pictures/Optitrack system copy.png"/>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26097" y="1635125"/>
            <a:ext cx="9938218" cy="4675188"/>
          </a:xfrm>
          <a:prstGeom prst="rect">
            <a:avLst/>
          </a:prstGeom>
          <a:noFill/>
          <a:ln>
            <a:noFill/>
          </a:ln>
        </p:spPr>
      </p:pic>
    </p:spTree>
    <p:extLst>
      <p:ext uri="{BB962C8B-B14F-4D97-AF65-F5344CB8AC3E}">
        <p14:creationId xmlns:p14="http://schemas.microsoft.com/office/powerpoint/2010/main" val="1431875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Motive accuracy problems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6233" y="2427777"/>
            <a:ext cx="3775617" cy="1435564"/>
          </a:xfrm>
        </p:spPr>
      </p:pic>
      <p:sp>
        <p:nvSpPr>
          <p:cNvPr id="4" name="Date Placeholder 3"/>
          <p:cNvSpPr>
            <a:spLocks noGrp="1"/>
          </p:cNvSpPr>
          <p:nvPr>
            <p:ph type="dt" sz="half" idx="10"/>
          </p:nvPr>
        </p:nvSpPr>
        <p:spPr/>
        <p:txBody>
          <a:bodyPr/>
          <a:lstStyle/>
          <a:p>
            <a:fld id="{48BA57D3-3A06-42DE-8329-4A599228B9A1}" type="datetime1">
              <a:rPr lang="en-GB" smtClean="0"/>
              <a:t>02/06/2017</a:t>
            </a:fld>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36</a:t>
            </a:fld>
            <a:endParaRPr lang="en-GB"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493" y="2427777"/>
            <a:ext cx="3775618" cy="1435564"/>
          </a:xfrm>
          <a:prstGeom prst="rect">
            <a:avLst/>
          </a:prstGeom>
        </p:spPr>
      </p:pic>
      <p:sp>
        <p:nvSpPr>
          <p:cNvPr id="8" name="TextBox 7"/>
          <p:cNvSpPr txBox="1"/>
          <p:nvPr/>
        </p:nvSpPr>
        <p:spPr>
          <a:xfrm>
            <a:off x="2591390" y="4263390"/>
            <a:ext cx="1805302" cy="830997"/>
          </a:xfrm>
          <a:prstGeom prst="rect">
            <a:avLst/>
          </a:prstGeom>
          <a:noFill/>
        </p:spPr>
        <p:txBody>
          <a:bodyPr wrap="none" rtlCol="0">
            <a:spAutoFit/>
          </a:bodyPr>
          <a:lstStyle/>
          <a:p>
            <a:pPr algn="ctr"/>
            <a:r>
              <a:rPr lang="en-US" sz="2400" dirty="0" smtClean="0"/>
              <a:t>Ideally</a:t>
            </a:r>
          </a:p>
          <a:p>
            <a:pPr algn="ctr"/>
            <a:r>
              <a:rPr lang="en-US" sz="2400" b="1" dirty="0" smtClean="0"/>
              <a:t>24 cameras</a:t>
            </a:r>
            <a:endParaRPr lang="en-US" sz="2400" b="1" dirty="0"/>
          </a:p>
        </p:txBody>
      </p:sp>
      <p:sp>
        <p:nvSpPr>
          <p:cNvPr id="9" name="TextBox 8"/>
          <p:cNvSpPr txBox="1"/>
          <p:nvPr/>
        </p:nvSpPr>
        <p:spPr>
          <a:xfrm>
            <a:off x="7538651" y="4263389"/>
            <a:ext cx="1805302" cy="830997"/>
          </a:xfrm>
          <a:prstGeom prst="rect">
            <a:avLst/>
          </a:prstGeom>
          <a:noFill/>
        </p:spPr>
        <p:txBody>
          <a:bodyPr wrap="none" rtlCol="0">
            <a:spAutoFit/>
          </a:bodyPr>
          <a:lstStyle/>
          <a:p>
            <a:pPr algn="ctr"/>
            <a:r>
              <a:rPr lang="en-US" sz="2400" dirty="0" smtClean="0"/>
              <a:t>Working</a:t>
            </a:r>
          </a:p>
          <a:p>
            <a:pPr algn="ctr"/>
            <a:r>
              <a:rPr lang="en-US" sz="2400" b="1" dirty="0" smtClean="0"/>
              <a:t>12 cameras</a:t>
            </a:r>
            <a:endParaRPr lang="en-US" sz="2400" b="1" dirty="0"/>
          </a:p>
        </p:txBody>
      </p:sp>
    </p:spTree>
    <p:extLst>
      <p:ext uri="{BB962C8B-B14F-4D97-AF65-F5344CB8AC3E}">
        <p14:creationId xmlns:p14="http://schemas.microsoft.com/office/powerpoint/2010/main" val="201197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Motive accuracy problems</a:t>
            </a:r>
            <a:endParaRPr lang="en-US" dirty="0"/>
          </a:p>
        </p:txBody>
      </p:sp>
      <p:sp>
        <p:nvSpPr>
          <p:cNvPr id="4" name="Date Placeholder 3"/>
          <p:cNvSpPr>
            <a:spLocks noGrp="1"/>
          </p:cNvSpPr>
          <p:nvPr>
            <p:ph type="dt" sz="half" idx="10"/>
          </p:nvPr>
        </p:nvSpPr>
        <p:spPr/>
        <p:txBody>
          <a:bodyPr/>
          <a:lstStyle/>
          <a:p>
            <a:fld id="{48BA57D3-3A06-42DE-8329-4A599228B9A1}" type="datetime1">
              <a:rPr lang="en-GB" smtClean="0"/>
              <a:t>02/06/2017</a:t>
            </a:fld>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37</a:t>
            </a:fld>
            <a:endParaRPr lang="en-GB"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8414" y="1635125"/>
            <a:ext cx="6233584" cy="4675188"/>
          </a:xfrm>
        </p:spPr>
      </p:pic>
      <p:sp>
        <p:nvSpPr>
          <p:cNvPr id="14" name="Oval 13"/>
          <p:cNvSpPr/>
          <p:nvPr/>
        </p:nvSpPr>
        <p:spPr>
          <a:xfrm>
            <a:off x="6663962" y="4853067"/>
            <a:ext cx="562247" cy="513765"/>
          </a:xfrm>
          <a:prstGeom prst="ellipse">
            <a:avLst/>
          </a:prstGeom>
          <a:noFill/>
          <a:ln w="28575">
            <a:solidFill>
              <a:srgbClr val="A31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68923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Smartwatch’s left and right touch areas</a:t>
            </a:r>
            <a:r>
              <a:rPr lang="en-GB" dirty="0"/>
              <a:t> </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22553" y="1635125"/>
            <a:ext cx="3945306" cy="4675188"/>
          </a:xfrm>
        </p:spPr>
      </p:pic>
      <p:sp>
        <p:nvSpPr>
          <p:cNvPr id="4" name="Date Placeholder 3"/>
          <p:cNvSpPr>
            <a:spLocks noGrp="1"/>
          </p:cNvSpPr>
          <p:nvPr>
            <p:ph type="dt" sz="half" idx="10"/>
          </p:nvPr>
        </p:nvSpPr>
        <p:spPr/>
        <p:txBody>
          <a:bodyPr/>
          <a:lstStyle/>
          <a:p>
            <a:fld id="{48BA57D3-3A06-42DE-8329-4A599228B9A1}" type="datetime1">
              <a:rPr lang="en-GB" smtClean="0"/>
              <a:t>02/06/2017</a:t>
            </a:fld>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38</a:t>
            </a:fld>
            <a:endParaRPr lang="en-GB" dirty="0"/>
          </a:p>
        </p:txBody>
      </p:sp>
      <p:sp>
        <p:nvSpPr>
          <p:cNvPr id="8" name="Oval 7"/>
          <p:cNvSpPr/>
          <p:nvPr/>
        </p:nvSpPr>
        <p:spPr>
          <a:xfrm rot="20904916" flipV="1">
            <a:off x="5258846" y="2912863"/>
            <a:ext cx="601711" cy="1861649"/>
          </a:xfrm>
          <a:prstGeom prst="ellipse">
            <a:avLst/>
          </a:prstGeom>
          <a:noFill/>
          <a:ln w="28575">
            <a:solidFill>
              <a:srgbClr val="A31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rot="20904916" flipV="1">
            <a:off x="6753750" y="2664049"/>
            <a:ext cx="601711" cy="1861649"/>
          </a:xfrm>
          <a:prstGeom prst="ellipse">
            <a:avLst/>
          </a:prstGeom>
          <a:noFill/>
          <a:ln w="28575">
            <a:solidFill>
              <a:srgbClr val="A31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801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OptiTrack camera tracking noise</a:t>
            </a:r>
            <a:endParaRPr lang="en-US" dirty="0"/>
          </a:p>
        </p:txBody>
      </p:sp>
      <p:pic>
        <p:nvPicPr>
          <p:cNvPr id="6" name="Content Placeholder 5"/>
          <p:cNvPicPr>
            <a:picLocks noGrp="1" noChangeAspect="1"/>
          </p:cNvPicPr>
          <p:nvPr>
            <p:ph idx="1"/>
          </p:nvPr>
        </p:nvPicPr>
        <p:blipFill>
          <a:blip r:embed="rId2"/>
          <a:stretch>
            <a:fillRect/>
          </a:stretch>
        </p:blipFill>
        <p:spPr>
          <a:xfrm>
            <a:off x="1832493" y="1485900"/>
            <a:ext cx="4675188" cy="4675188"/>
          </a:xfrm>
          <a:prstGeom prst="rect">
            <a:avLst/>
          </a:prstGeom>
        </p:spPr>
      </p:pic>
      <p:sp>
        <p:nvSpPr>
          <p:cNvPr id="4" name="Date Placeholder 3"/>
          <p:cNvSpPr>
            <a:spLocks noGrp="1"/>
          </p:cNvSpPr>
          <p:nvPr>
            <p:ph type="dt" sz="half" idx="10"/>
          </p:nvPr>
        </p:nvSpPr>
        <p:spPr/>
        <p:txBody>
          <a:bodyPr/>
          <a:lstStyle/>
          <a:p>
            <a:fld id="{48BA57D3-3A06-42DE-8329-4A599228B9A1}" type="datetime1">
              <a:rPr lang="en-GB" smtClean="0"/>
              <a:t>02/06/2017</a:t>
            </a:fld>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39</a:t>
            </a:fld>
            <a:endParaRPr lang="en-GB" dirty="0"/>
          </a:p>
        </p:txBody>
      </p:sp>
      <p:pic>
        <p:nvPicPr>
          <p:cNvPr id="7" name="Picture 6"/>
          <p:cNvPicPr>
            <a:picLocks noChangeAspect="1"/>
          </p:cNvPicPr>
          <p:nvPr/>
        </p:nvPicPr>
        <p:blipFill>
          <a:blip r:embed="rId3"/>
          <a:stretch>
            <a:fillRect/>
          </a:stretch>
        </p:blipFill>
        <p:spPr>
          <a:xfrm>
            <a:off x="6507681" y="3633581"/>
            <a:ext cx="3821430" cy="2527507"/>
          </a:xfrm>
          <a:prstGeom prst="rect">
            <a:avLst/>
          </a:prstGeom>
        </p:spPr>
      </p:pic>
    </p:spTree>
    <p:extLst>
      <p:ext uri="{BB962C8B-B14F-4D97-AF65-F5344CB8AC3E}">
        <p14:creationId xmlns:p14="http://schemas.microsoft.com/office/powerpoint/2010/main" val="15927695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4478A3-87BB-4F17-9C03-F753FCD936D6}" type="datetime1">
              <a:rPr lang="en-GB" smtClean="0"/>
              <a:t>02/06/2017</a:t>
            </a:fld>
            <a:endParaRPr lang="en-GB" dirty="0"/>
          </a:p>
        </p:txBody>
      </p:sp>
      <p:sp>
        <p:nvSpPr>
          <p:cNvPr id="3" name="Slide Number Placeholder 2"/>
          <p:cNvSpPr>
            <a:spLocks noGrp="1"/>
          </p:cNvSpPr>
          <p:nvPr>
            <p:ph type="sldNum" sz="quarter" idx="12"/>
          </p:nvPr>
        </p:nvSpPr>
        <p:spPr/>
        <p:txBody>
          <a:bodyPr/>
          <a:lstStyle/>
          <a:p>
            <a:fld id="{091A926C-488A-4E3E-9C21-57CAA120E114}" type="slidenum">
              <a:rPr lang="en-GB" smtClean="0"/>
              <a:t>4</a:t>
            </a:fld>
            <a:endParaRPr lang="en-GB" dirty="0"/>
          </a:p>
        </p:txBody>
      </p:sp>
      <p:sp>
        <p:nvSpPr>
          <p:cNvPr id="4" name="Title 3"/>
          <p:cNvSpPr>
            <a:spLocks noGrp="1"/>
          </p:cNvSpPr>
          <p:nvPr>
            <p:ph type="title"/>
          </p:nvPr>
        </p:nvSpPr>
        <p:spPr/>
        <p:txBody>
          <a:bodyPr/>
          <a:lstStyle/>
          <a:p>
            <a:r>
              <a:rPr lang="en-US" dirty="0" smtClean="0"/>
              <a:t>What did other researchers do?</a:t>
            </a:r>
            <a:endParaRPr lang="en-US" dirty="0"/>
          </a:p>
        </p:txBody>
      </p:sp>
    </p:spTree>
    <p:extLst>
      <p:ext uri="{BB962C8B-B14F-4D97-AF65-F5344CB8AC3E}">
        <p14:creationId xmlns:p14="http://schemas.microsoft.com/office/powerpoint/2010/main" val="2538745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1266C6-A1D4-4BB6-B61E-6364AC795043}" type="datetime1">
              <a:rPr lang="en-GB" smtClean="0"/>
              <a:t>02/06/2017</a:t>
            </a:fld>
            <a:endParaRPr lang="en-GB" dirty="0"/>
          </a:p>
        </p:txBody>
      </p:sp>
      <p:sp>
        <p:nvSpPr>
          <p:cNvPr id="3" name="Slide Number Placeholder 2"/>
          <p:cNvSpPr>
            <a:spLocks noGrp="1"/>
          </p:cNvSpPr>
          <p:nvPr>
            <p:ph type="sldNum" sz="quarter" idx="12"/>
          </p:nvPr>
        </p:nvSpPr>
        <p:spPr/>
        <p:txBody>
          <a:bodyPr/>
          <a:lstStyle/>
          <a:p>
            <a:fld id="{091A926C-488A-4E3E-9C21-57CAA120E114}" type="slidenum">
              <a:rPr lang="en-GB" smtClean="0"/>
              <a:t>40</a:t>
            </a:fld>
            <a:endParaRPr lang="en-GB" dirty="0"/>
          </a:p>
        </p:txBody>
      </p:sp>
      <p:sp>
        <p:nvSpPr>
          <p:cNvPr id="4" name="Text Placeholder 3"/>
          <p:cNvSpPr>
            <a:spLocks noGrp="1"/>
          </p:cNvSpPr>
          <p:nvPr>
            <p:ph type="body" sz="quarter" idx="15"/>
          </p:nvPr>
        </p:nvSpPr>
        <p:spPr/>
        <p:txBody>
          <a:bodyPr/>
          <a:lstStyle/>
          <a:p>
            <a:r>
              <a:rPr lang="en-US" dirty="0" smtClean="0"/>
              <a:t>I had a problem </a:t>
            </a:r>
            <a:r>
              <a:rPr lang="en-US" dirty="0"/>
              <a:t>with my </a:t>
            </a:r>
            <a:r>
              <a:rPr lang="en-US" dirty="0" smtClean="0"/>
              <a:t>sweater and boots, </a:t>
            </a:r>
            <a:r>
              <a:rPr lang="en-US" dirty="0"/>
              <a:t>had to take them off because they were interfering with the </a:t>
            </a:r>
            <a:r>
              <a:rPr lang="en-US" dirty="0" smtClean="0"/>
              <a:t>cameras.</a:t>
            </a:r>
            <a:endParaRPr lang="en-US" dirty="0"/>
          </a:p>
        </p:txBody>
      </p:sp>
      <p:sp>
        <p:nvSpPr>
          <p:cNvPr id="5" name="Text Placeholder 4"/>
          <p:cNvSpPr>
            <a:spLocks noGrp="1"/>
          </p:cNvSpPr>
          <p:nvPr>
            <p:ph type="body" sz="quarter" idx="13"/>
          </p:nvPr>
        </p:nvSpPr>
        <p:spPr/>
        <p:txBody>
          <a:bodyPr/>
          <a:lstStyle/>
          <a:p>
            <a:r>
              <a:rPr lang="en-US" dirty="0" smtClean="0"/>
              <a:t>Anonymous participant</a:t>
            </a:r>
            <a:endParaRPr lang="en-US" dirty="0"/>
          </a:p>
        </p:txBody>
      </p:sp>
    </p:spTree>
    <p:extLst>
      <p:ext uri="{BB962C8B-B14F-4D97-AF65-F5344CB8AC3E}">
        <p14:creationId xmlns:p14="http://schemas.microsoft.com/office/powerpoint/2010/main" val="9354311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8BA57D3-3A06-42DE-8329-4A599228B9A1}" type="datetime1">
              <a:rPr lang="en-GB" smtClean="0"/>
              <a:t>02/06/2017</a:t>
            </a:fld>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41</a:t>
            </a:fld>
            <a:endParaRPr lang="en-GB" dirty="0"/>
          </a:p>
        </p:txBody>
      </p:sp>
      <p:sp>
        <p:nvSpPr>
          <p:cNvPr id="2" name="Title 1"/>
          <p:cNvSpPr>
            <a:spLocks noGrp="1"/>
          </p:cNvSpPr>
          <p:nvPr>
            <p:ph type="title"/>
          </p:nvPr>
        </p:nvSpPr>
        <p:spPr/>
        <p:txBody>
          <a:bodyPr/>
          <a:lstStyle/>
          <a:p>
            <a:r>
              <a:rPr lang="en-US" dirty="0" smtClean="0"/>
              <a:t>Future work</a:t>
            </a:r>
            <a:endParaRPr lang="en-US" dirty="0"/>
          </a:p>
        </p:txBody>
      </p:sp>
    </p:spTree>
    <p:extLst>
      <p:ext uri="{BB962C8B-B14F-4D97-AF65-F5344CB8AC3E}">
        <p14:creationId xmlns:p14="http://schemas.microsoft.com/office/powerpoint/2010/main" val="15828018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6233" y="2427777"/>
            <a:ext cx="3775618" cy="1435564"/>
          </a:xfrm>
          <a:prstGeom prst="rect">
            <a:avLst/>
          </a:prstGeom>
        </p:spPr>
      </p:pic>
      <p:sp>
        <p:nvSpPr>
          <p:cNvPr id="2" name="Title 1"/>
          <p:cNvSpPr>
            <a:spLocks noGrp="1"/>
          </p:cNvSpPr>
          <p:nvPr>
            <p:ph type="title"/>
          </p:nvPr>
        </p:nvSpPr>
        <p:spPr/>
        <p:txBody>
          <a:bodyPr/>
          <a:lstStyle/>
          <a:p>
            <a:r>
              <a:rPr lang="en-US" dirty="0"/>
              <a:t>Improving the prototype</a:t>
            </a:r>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553494" y="2427777"/>
            <a:ext cx="3775617" cy="1435564"/>
          </a:xfrm>
        </p:spPr>
      </p:pic>
      <p:sp>
        <p:nvSpPr>
          <p:cNvPr id="4" name="Date Placeholder 3"/>
          <p:cNvSpPr>
            <a:spLocks noGrp="1"/>
          </p:cNvSpPr>
          <p:nvPr>
            <p:ph type="dt" sz="half" idx="10"/>
          </p:nvPr>
        </p:nvSpPr>
        <p:spPr/>
        <p:txBody>
          <a:bodyPr/>
          <a:lstStyle/>
          <a:p>
            <a:fld id="{48BA57D3-3A06-42DE-8329-4A599228B9A1}" type="datetime1">
              <a:rPr lang="en-GB" smtClean="0"/>
              <a:t>02/06/2017</a:t>
            </a:fld>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42</a:t>
            </a:fld>
            <a:endParaRPr lang="en-GB" dirty="0"/>
          </a:p>
        </p:txBody>
      </p:sp>
      <p:sp>
        <p:nvSpPr>
          <p:cNvPr id="8" name="TextBox 7"/>
          <p:cNvSpPr txBox="1"/>
          <p:nvPr/>
        </p:nvSpPr>
        <p:spPr>
          <a:xfrm>
            <a:off x="2591393" y="4263390"/>
            <a:ext cx="1805302" cy="830997"/>
          </a:xfrm>
          <a:prstGeom prst="rect">
            <a:avLst/>
          </a:prstGeom>
          <a:noFill/>
        </p:spPr>
        <p:txBody>
          <a:bodyPr wrap="none" rtlCol="0">
            <a:spAutoFit/>
          </a:bodyPr>
          <a:lstStyle/>
          <a:p>
            <a:pPr algn="ctr"/>
            <a:r>
              <a:rPr lang="en-US" sz="2400" dirty="0"/>
              <a:t>Working</a:t>
            </a:r>
          </a:p>
          <a:p>
            <a:pPr algn="ctr"/>
            <a:r>
              <a:rPr lang="en-US" sz="2400" b="1" dirty="0"/>
              <a:t>12 cameras</a:t>
            </a:r>
          </a:p>
        </p:txBody>
      </p:sp>
      <p:sp>
        <p:nvSpPr>
          <p:cNvPr id="9" name="TextBox 8"/>
          <p:cNvSpPr txBox="1"/>
          <p:nvPr/>
        </p:nvSpPr>
        <p:spPr>
          <a:xfrm>
            <a:off x="7251715" y="4263389"/>
            <a:ext cx="2379177" cy="830997"/>
          </a:xfrm>
          <a:prstGeom prst="rect">
            <a:avLst/>
          </a:prstGeom>
          <a:noFill/>
        </p:spPr>
        <p:txBody>
          <a:bodyPr wrap="none" rtlCol="0">
            <a:spAutoFit/>
          </a:bodyPr>
          <a:lstStyle/>
          <a:p>
            <a:pPr algn="ctr"/>
            <a:r>
              <a:rPr lang="en-US" sz="2400" dirty="0" smtClean="0"/>
              <a:t>You guessed it...</a:t>
            </a:r>
          </a:p>
          <a:p>
            <a:pPr algn="ctr"/>
            <a:r>
              <a:rPr lang="en-US" sz="2400" b="1" dirty="0" smtClean="0"/>
              <a:t>24 cameras</a:t>
            </a:r>
            <a:endParaRPr lang="en-US" sz="2400" b="1" dirty="0"/>
          </a:p>
        </p:txBody>
      </p:sp>
    </p:spTree>
    <p:extLst>
      <p:ext uri="{BB962C8B-B14F-4D97-AF65-F5344CB8AC3E}">
        <p14:creationId xmlns:p14="http://schemas.microsoft.com/office/powerpoint/2010/main" val="47184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Eliminating </a:t>
            </a:r>
            <a:r>
              <a:rPr lang="en-US" dirty="0" smtClean="0"/>
              <a:t>input lag</a:t>
            </a:r>
          </a:p>
          <a:p>
            <a:r>
              <a:rPr lang="en-US" dirty="0"/>
              <a:t>Remove the passive motion tracking </a:t>
            </a:r>
            <a:r>
              <a:rPr lang="en-US" dirty="0" smtClean="0"/>
              <a:t>system</a:t>
            </a:r>
          </a:p>
          <a:p>
            <a:r>
              <a:rPr lang="en-US" dirty="0" smtClean="0"/>
              <a:t>Experiment with different shapes </a:t>
            </a:r>
            <a:r>
              <a:rPr lang="en-US" dirty="0"/>
              <a:t>for triggering the pan gesture</a:t>
            </a:r>
            <a:r>
              <a:rPr lang="en-GB" dirty="0"/>
              <a:t> </a:t>
            </a:r>
            <a:endParaRPr lang="en-GB" dirty="0" smtClean="0"/>
          </a:p>
          <a:p>
            <a:r>
              <a:rPr lang="en-US" dirty="0"/>
              <a:t>Adding zoom and rotating features</a:t>
            </a:r>
          </a:p>
          <a:p>
            <a:r>
              <a:rPr lang="en-US" dirty="0"/>
              <a:t>More gestures for enabling different </a:t>
            </a:r>
            <a:r>
              <a:rPr lang="en-US" dirty="0" smtClean="0"/>
              <a:t>actions</a:t>
            </a:r>
            <a:endParaRPr lang="en-GB" dirty="0" smtClean="0"/>
          </a:p>
          <a:p>
            <a:endParaRPr lang="en-US" dirty="0"/>
          </a:p>
          <a:p>
            <a:endParaRPr lang="en-US" dirty="0" smtClean="0"/>
          </a:p>
          <a:p>
            <a:endParaRPr lang="en-US" dirty="0" smtClean="0"/>
          </a:p>
          <a:p>
            <a:endParaRPr lang="en-US" dirty="0" smtClean="0"/>
          </a:p>
        </p:txBody>
      </p:sp>
      <p:sp>
        <p:nvSpPr>
          <p:cNvPr id="2" name="Title 1"/>
          <p:cNvSpPr>
            <a:spLocks noGrp="1"/>
          </p:cNvSpPr>
          <p:nvPr>
            <p:ph type="title"/>
          </p:nvPr>
        </p:nvSpPr>
        <p:spPr/>
        <p:txBody>
          <a:bodyPr/>
          <a:lstStyle/>
          <a:p>
            <a:r>
              <a:rPr lang="en-US" dirty="0"/>
              <a:t>Improving the prototype</a:t>
            </a:r>
          </a:p>
        </p:txBody>
      </p:sp>
      <p:sp>
        <p:nvSpPr>
          <p:cNvPr id="4" name="Date Placeholder 3"/>
          <p:cNvSpPr>
            <a:spLocks noGrp="1"/>
          </p:cNvSpPr>
          <p:nvPr>
            <p:ph type="dt" sz="half" idx="10"/>
          </p:nvPr>
        </p:nvSpPr>
        <p:spPr/>
        <p:txBody>
          <a:bodyPr/>
          <a:lstStyle/>
          <a:p>
            <a:fld id="{48BA57D3-3A06-42DE-8329-4A599228B9A1}" type="datetime1">
              <a:rPr lang="en-GB" smtClean="0"/>
              <a:t>02/06/2017</a:t>
            </a:fld>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43</a:t>
            </a:fld>
            <a:endParaRPr lang="en-GB" dirty="0"/>
          </a:p>
        </p:txBody>
      </p:sp>
    </p:spTree>
    <p:extLst>
      <p:ext uri="{BB962C8B-B14F-4D97-AF65-F5344CB8AC3E}">
        <p14:creationId xmlns:p14="http://schemas.microsoft.com/office/powerpoint/2010/main" val="39013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8BA57D3-3A06-42DE-8329-4A599228B9A1}" type="datetime1">
              <a:rPr lang="en-GB" smtClean="0"/>
              <a:t>02/06/2017</a:t>
            </a:fld>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44</a:t>
            </a:fld>
            <a:endParaRPr lang="en-GB" dirty="0"/>
          </a:p>
        </p:txBody>
      </p:sp>
      <p:sp>
        <p:nvSpPr>
          <p:cNvPr id="6" name="Title 5"/>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10397672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Conclusion</a:t>
            </a:r>
            <a:endParaRPr lang="en-US" dirty="0"/>
          </a:p>
        </p:txBody>
      </p:sp>
      <p:sp>
        <p:nvSpPr>
          <p:cNvPr id="12" name="Text Placeholder 11"/>
          <p:cNvSpPr>
            <a:spLocks noGrp="1"/>
          </p:cNvSpPr>
          <p:nvPr>
            <p:ph idx="1"/>
          </p:nvPr>
        </p:nvSpPr>
        <p:spPr/>
        <p:txBody>
          <a:bodyPr/>
          <a:lstStyle/>
          <a:p>
            <a:r>
              <a:rPr lang="en-US" sz="2800" cap="none" dirty="0" smtClean="0"/>
              <a:t>The results showed that the mid-air interaction method performed </a:t>
            </a:r>
            <a:r>
              <a:rPr lang="en-US" sz="2800" i="1" cap="none" dirty="0" smtClean="0"/>
              <a:t>worse in terms of completion times</a:t>
            </a:r>
          </a:p>
          <a:p>
            <a:r>
              <a:rPr lang="en-US" sz="2800" cap="none" dirty="0"/>
              <a:t>T</a:t>
            </a:r>
            <a:r>
              <a:rPr lang="en-US" sz="2800" cap="none" dirty="0" smtClean="0"/>
              <a:t>here was </a:t>
            </a:r>
            <a:r>
              <a:rPr lang="en-US" sz="2800" i="1" cap="none" dirty="0" smtClean="0"/>
              <a:t>no significant difference in fatigue ratings between mid-air and touch input.</a:t>
            </a:r>
            <a:r>
              <a:rPr lang="en-US" sz="2800" cap="none" dirty="0" smtClean="0"/>
              <a:t> </a:t>
            </a:r>
          </a:p>
          <a:p>
            <a:r>
              <a:rPr lang="en-US" sz="2800" i="1" cap="none" dirty="0" smtClean="0"/>
              <a:t>Mid-air pointing turned out to use less interactions</a:t>
            </a:r>
            <a:r>
              <a:rPr lang="en-US" sz="2800" cap="none" dirty="0" smtClean="0"/>
              <a:t>, mainly due to the fact that the user’s had a larger area of input. </a:t>
            </a:r>
          </a:p>
          <a:p>
            <a:r>
              <a:rPr lang="en-US" sz="2800" dirty="0"/>
              <a:t>Overall, </a:t>
            </a:r>
            <a:r>
              <a:rPr lang="en-US" sz="2800" i="1" dirty="0"/>
              <a:t>the mid-air interaction did not perform better than touch</a:t>
            </a:r>
            <a:r>
              <a:rPr lang="en-US" sz="2800" dirty="0"/>
              <a:t> and my recommendation would be that future work is needed for improving the current prototype.</a:t>
            </a:r>
            <a:endParaRPr lang="en-GB" sz="2800" dirty="0"/>
          </a:p>
          <a:p>
            <a:endParaRPr lang="en-US" sz="2800" cap="none" dirty="0" smtClean="0"/>
          </a:p>
        </p:txBody>
      </p:sp>
      <p:sp>
        <p:nvSpPr>
          <p:cNvPr id="4" name="Date Placeholder 3"/>
          <p:cNvSpPr>
            <a:spLocks noGrp="1"/>
          </p:cNvSpPr>
          <p:nvPr>
            <p:ph type="dt" sz="half" idx="10"/>
          </p:nvPr>
        </p:nvSpPr>
        <p:spPr/>
        <p:txBody>
          <a:bodyPr/>
          <a:lstStyle/>
          <a:p>
            <a:fld id="{48BA57D3-3A06-42DE-8329-4A599228B9A1}" type="datetime1">
              <a:rPr lang="en-GB" smtClean="0"/>
              <a:t>02/06/2017</a:t>
            </a:fld>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45</a:t>
            </a:fld>
            <a:endParaRPr lang="en-GB" dirty="0"/>
          </a:p>
        </p:txBody>
      </p:sp>
    </p:spTree>
    <p:extLst>
      <p:ext uri="{BB962C8B-B14F-4D97-AF65-F5344CB8AC3E}">
        <p14:creationId xmlns:p14="http://schemas.microsoft.com/office/powerpoint/2010/main" val="1097166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DAF43-1202-426F-86D9-1103B3A8C111}" type="datetime1">
              <a:rPr lang="en-GB" smtClean="0"/>
              <a:t>02/06/2017</a:t>
            </a:fld>
            <a:endParaRPr lang="en-GB" dirty="0"/>
          </a:p>
        </p:txBody>
      </p:sp>
      <p:sp>
        <p:nvSpPr>
          <p:cNvPr id="3" name="Slide Number Placeholder 2"/>
          <p:cNvSpPr>
            <a:spLocks noGrp="1"/>
          </p:cNvSpPr>
          <p:nvPr>
            <p:ph type="sldNum" sz="quarter" idx="12"/>
          </p:nvPr>
        </p:nvSpPr>
        <p:spPr/>
        <p:txBody>
          <a:bodyPr/>
          <a:lstStyle/>
          <a:p>
            <a:fld id="{091A926C-488A-4E3E-9C21-57CAA120E114}" type="slidenum">
              <a:rPr lang="en-GB" smtClean="0"/>
              <a:t>46</a:t>
            </a:fld>
            <a:endParaRPr lang="en-GB" dirty="0"/>
          </a:p>
        </p:txBody>
      </p:sp>
      <p:sp>
        <p:nvSpPr>
          <p:cNvPr id="5" name="Title 4"/>
          <p:cNvSpPr>
            <a:spLocks noGrp="1"/>
          </p:cNvSpPr>
          <p:nvPr>
            <p:ph type="title"/>
          </p:nvPr>
        </p:nvSpPr>
        <p:spPr/>
        <p:txBody>
          <a:bodyPr/>
          <a:lstStyle/>
          <a:p>
            <a:r>
              <a:rPr lang="en-US" dirty="0" smtClean="0"/>
              <a:t>Time for some questions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0259" y="3292475"/>
            <a:ext cx="3009900" cy="3009900"/>
          </a:xfrm>
          <a:prstGeom prst="rect">
            <a:avLst/>
          </a:prstGeom>
        </p:spPr>
      </p:pic>
    </p:spTree>
    <p:extLst>
      <p:ext uri="{BB962C8B-B14F-4D97-AF65-F5344CB8AC3E}">
        <p14:creationId xmlns:p14="http://schemas.microsoft.com/office/powerpoint/2010/main" val="21456173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DAF43-1202-426F-86D9-1103B3A8C111}" type="datetime1">
              <a:rPr lang="en-GB" smtClean="0"/>
              <a:t>02/06/2017</a:t>
            </a:fld>
            <a:endParaRPr lang="en-GB" dirty="0"/>
          </a:p>
        </p:txBody>
      </p:sp>
      <p:sp>
        <p:nvSpPr>
          <p:cNvPr id="3" name="Slide Number Placeholder 2"/>
          <p:cNvSpPr>
            <a:spLocks noGrp="1"/>
          </p:cNvSpPr>
          <p:nvPr>
            <p:ph type="sldNum" sz="quarter" idx="12"/>
          </p:nvPr>
        </p:nvSpPr>
        <p:spPr/>
        <p:txBody>
          <a:bodyPr/>
          <a:lstStyle/>
          <a:p>
            <a:fld id="{091A926C-488A-4E3E-9C21-57CAA120E114}" type="slidenum">
              <a:rPr lang="en-GB" smtClean="0"/>
              <a:t>5</a:t>
            </a:fld>
            <a:endParaRPr lang="en-GB" dirty="0"/>
          </a:p>
        </p:txBody>
      </p:sp>
      <p:sp>
        <p:nvSpPr>
          <p:cNvPr id="4" name="Text Placeholder 3"/>
          <p:cNvSpPr>
            <a:spLocks noGrp="1"/>
          </p:cNvSpPr>
          <p:nvPr>
            <p:ph type="body" sz="quarter" idx="15"/>
          </p:nvPr>
        </p:nvSpPr>
        <p:spPr/>
        <p:txBody>
          <a:bodyPr/>
          <a:lstStyle/>
          <a:p>
            <a:endParaRPr lang="en-US" dirty="0" smtClean="0"/>
          </a:p>
          <a:p>
            <a:endParaRPr lang="en-US" dirty="0" smtClean="0"/>
          </a:p>
          <a:p>
            <a:pPr marL="914400" indent="-914400">
              <a:buFont typeface="+mj-lt"/>
              <a:buAutoNum type="arabicPeriod"/>
            </a:pPr>
            <a:r>
              <a:rPr lang="en-US" cap="none" dirty="0"/>
              <a:t>Interaction </a:t>
            </a:r>
            <a:r>
              <a:rPr lang="en-US" cap="none" dirty="0" smtClean="0"/>
              <a:t>Technologies</a:t>
            </a:r>
          </a:p>
          <a:p>
            <a:pPr marL="914400" indent="-914400">
              <a:buFont typeface="+mj-lt"/>
              <a:buAutoNum type="arabicPeriod"/>
            </a:pPr>
            <a:r>
              <a:rPr lang="en-US" cap="none" dirty="0" smtClean="0"/>
              <a:t>Off-screen </a:t>
            </a:r>
            <a:r>
              <a:rPr lang="en-US" cap="none" dirty="0"/>
              <a:t>Interaction </a:t>
            </a:r>
            <a:r>
              <a:rPr lang="en-US" cap="none" dirty="0" smtClean="0"/>
              <a:t>Task</a:t>
            </a:r>
          </a:p>
          <a:p>
            <a:pPr marL="914400" indent="-914400">
              <a:buFont typeface="+mj-lt"/>
              <a:buAutoNum type="arabicPeriod"/>
            </a:pPr>
            <a:r>
              <a:rPr lang="en-US" cap="none" dirty="0" smtClean="0"/>
              <a:t>User Interfaces</a:t>
            </a:r>
          </a:p>
          <a:p>
            <a:pPr marL="914400" indent="-914400">
              <a:buFont typeface="+mj-lt"/>
              <a:buAutoNum type="arabicPeriod"/>
            </a:pPr>
            <a:endParaRPr lang="en-US" dirty="0"/>
          </a:p>
        </p:txBody>
      </p:sp>
    </p:spTree>
    <p:extLst>
      <p:ext uri="{BB962C8B-B14F-4D97-AF65-F5344CB8AC3E}">
        <p14:creationId xmlns:p14="http://schemas.microsoft.com/office/powerpoint/2010/main" val="29010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DAF43-1202-426F-86D9-1103B3A8C111}" type="datetime1">
              <a:rPr lang="en-GB" smtClean="0"/>
              <a:t>02/06/2017</a:t>
            </a:fld>
            <a:endParaRPr lang="en-GB" dirty="0"/>
          </a:p>
        </p:txBody>
      </p:sp>
      <p:sp>
        <p:nvSpPr>
          <p:cNvPr id="3" name="Slide Number Placeholder 2"/>
          <p:cNvSpPr>
            <a:spLocks noGrp="1"/>
          </p:cNvSpPr>
          <p:nvPr>
            <p:ph type="sldNum" sz="quarter" idx="12"/>
          </p:nvPr>
        </p:nvSpPr>
        <p:spPr/>
        <p:txBody>
          <a:bodyPr/>
          <a:lstStyle/>
          <a:p>
            <a:fld id="{091A926C-488A-4E3E-9C21-57CAA120E114}" type="slidenum">
              <a:rPr lang="en-GB" smtClean="0"/>
              <a:t>6</a:t>
            </a:fld>
            <a:endParaRPr lang="en-GB" dirty="0"/>
          </a:p>
        </p:txBody>
      </p:sp>
      <p:sp>
        <p:nvSpPr>
          <p:cNvPr id="4" name="Text Placeholder 3"/>
          <p:cNvSpPr>
            <a:spLocks noGrp="1"/>
          </p:cNvSpPr>
          <p:nvPr>
            <p:ph type="body" sz="quarter" idx="15"/>
          </p:nvPr>
        </p:nvSpPr>
        <p:spPr/>
        <p:txBody>
          <a:bodyPr/>
          <a:lstStyle/>
          <a:p>
            <a:endParaRPr lang="en-US" dirty="0" smtClean="0"/>
          </a:p>
          <a:p>
            <a:endParaRPr lang="en-US" dirty="0" smtClean="0"/>
          </a:p>
          <a:p>
            <a:pPr marL="914400" indent="-914400">
              <a:buFont typeface="+mj-lt"/>
              <a:buAutoNum type="arabicPeriod"/>
            </a:pPr>
            <a:r>
              <a:rPr lang="en-US" cap="none" dirty="0" smtClean="0"/>
              <a:t>Interaction Technologies</a:t>
            </a:r>
          </a:p>
          <a:p>
            <a:pPr marL="914400" indent="-914400">
              <a:buFont typeface="+mj-lt"/>
              <a:buAutoNum type="arabicPeriod"/>
            </a:pPr>
            <a:r>
              <a:rPr lang="en-US" cap="none" dirty="0"/>
              <a:t>Off-screen Interaction Task</a:t>
            </a:r>
            <a:endParaRPr lang="en-US" cap="none" dirty="0" smtClean="0"/>
          </a:p>
          <a:p>
            <a:pPr marL="914400" indent="-914400">
              <a:buFont typeface="+mj-lt"/>
              <a:buAutoNum type="arabicPeriod"/>
            </a:pPr>
            <a:r>
              <a:rPr lang="en-US" cap="none" dirty="0"/>
              <a:t>User </a:t>
            </a:r>
            <a:r>
              <a:rPr lang="en-US" cap="none" dirty="0" smtClean="0"/>
              <a:t>Interfaces</a:t>
            </a:r>
          </a:p>
          <a:p>
            <a:endParaRPr lang="en-US" dirty="0"/>
          </a:p>
        </p:txBody>
      </p:sp>
    </p:spTree>
    <p:extLst>
      <p:ext uri="{BB962C8B-B14F-4D97-AF65-F5344CB8AC3E}">
        <p14:creationId xmlns:p14="http://schemas.microsoft.com/office/powerpoint/2010/main" val="7375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4">
                                            <p:txEl>
                                              <p:pRg st="3" end="3"/>
                                            </p:txEl>
                                          </p:spTgt>
                                        </p:tgtEl>
                                      </p:cBhvr>
                                    </p:animEffect>
                                    <p:set>
                                      <p:cBhvr>
                                        <p:cTn id="7" dur="1" fill="hold">
                                          <p:stCondLst>
                                            <p:cond delay="499"/>
                                          </p:stCondLst>
                                        </p:cTn>
                                        <p:tgtEl>
                                          <p:spTgt spid="4">
                                            <p:txEl>
                                              <p:pRg st="3" end="3"/>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xEl>
                                              <p:pRg st="4" end="4"/>
                                            </p:txEl>
                                          </p:spTgt>
                                        </p:tgtEl>
                                      </p:cBhvr>
                                    </p:animEffect>
                                    <p:set>
                                      <p:cBhvr>
                                        <p:cTn id="10" dur="1" fill="hold">
                                          <p:stCondLst>
                                            <p:cond delay="499"/>
                                          </p:stCondLst>
                                        </p:cTn>
                                        <p:tgtEl>
                                          <p:spTgt spid="4">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7709095" y="4269653"/>
            <a:ext cx="7459244" cy="2448422"/>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4141549" y="4269653"/>
            <a:ext cx="3567546" cy="2448668"/>
          </a:xfrm>
          <a:prstGeom prst="rect">
            <a:avLst/>
          </a:prstGeom>
          <a:noFill/>
          <a:ln>
            <a:noFill/>
          </a:ln>
        </p:spPr>
      </p:pic>
      <p:pic>
        <p:nvPicPr>
          <p:cNvPr id="6" name="Content Placeholder 5"/>
          <p:cNvPicPr>
            <a:picLocks noGrp="1"/>
          </p:cNvPicPr>
          <p:nvPr>
            <p:ph idx="1"/>
          </p:nvPr>
        </p:nvPicPr>
        <p:blipFill>
          <a:blip r:embed="rId5" cstate="print">
            <a:extLst>
              <a:ext uri="{28A0092B-C50C-407E-A947-70E740481C1C}">
                <a14:useLocalDpi xmlns:a14="http://schemas.microsoft.com/office/drawing/2010/main" val="0"/>
              </a:ext>
            </a:extLst>
          </a:blip>
          <a:srcRect/>
          <a:stretch>
            <a:fillRect/>
          </a:stretch>
        </p:blipFill>
        <p:spPr bwMode="auto">
          <a:xfrm>
            <a:off x="0" y="4269899"/>
            <a:ext cx="4146271" cy="2448422"/>
          </a:xfrm>
          <a:prstGeom prst="rect">
            <a:avLst/>
          </a:prstGeom>
          <a:noFill/>
          <a:ln>
            <a:noFill/>
          </a:ln>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4585" y="1695437"/>
            <a:ext cx="3444498" cy="257397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1102" y="1695590"/>
            <a:ext cx="5991537" cy="2579689"/>
          </a:xfrm>
          <a:prstGeom prst="rect">
            <a:avLst/>
          </a:prstGeom>
        </p:spPr>
      </p:pic>
      <p:sp>
        <p:nvSpPr>
          <p:cNvPr id="2" name="Title 1"/>
          <p:cNvSpPr>
            <a:spLocks noGrp="1"/>
          </p:cNvSpPr>
          <p:nvPr>
            <p:ph type="title"/>
          </p:nvPr>
        </p:nvSpPr>
        <p:spPr/>
        <p:txBody>
          <a:bodyPr/>
          <a:lstStyle/>
          <a:p>
            <a:r>
              <a:rPr lang="en-US" dirty="0" smtClean="0"/>
              <a:t>Internal and external sensors</a:t>
            </a:r>
            <a:endParaRPr lang="en-US" dirty="0"/>
          </a:p>
        </p:txBody>
      </p:sp>
      <p:sp>
        <p:nvSpPr>
          <p:cNvPr id="4" name="Date Placeholder 3"/>
          <p:cNvSpPr>
            <a:spLocks noGrp="1"/>
          </p:cNvSpPr>
          <p:nvPr>
            <p:ph type="dt" sz="half" idx="10"/>
          </p:nvPr>
        </p:nvSpPr>
        <p:spPr/>
        <p:txBody>
          <a:bodyPr/>
          <a:lstStyle/>
          <a:p>
            <a:fld id="{48BA57D3-3A06-42DE-8329-4A599228B9A1}" type="datetime1">
              <a:rPr lang="en-GB" smtClean="0"/>
              <a:t>02/06/2017</a:t>
            </a:fld>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7</a:t>
            </a:fld>
            <a:endParaRPr lang="en-GB" dirty="0"/>
          </a:p>
        </p:txBody>
      </p:sp>
      <p:pic>
        <p:nvPicPr>
          <p:cNvPr id="9" name="Picture 8"/>
          <p:cNvPicPr/>
          <p:nvPr/>
        </p:nvPicPr>
        <p:blipFill>
          <a:blip r:embed="rId8">
            <a:extLst>
              <a:ext uri="{28A0092B-C50C-407E-A947-70E740481C1C}">
                <a14:useLocalDpi xmlns:a14="http://schemas.microsoft.com/office/drawing/2010/main" val="0"/>
              </a:ext>
            </a:extLst>
          </a:blip>
          <a:srcRect/>
          <a:stretch>
            <a:fillRect/>
          </a:stretch>
        </p:blipFill>
        <p:spPr bwMode="auto">
          <a:xfrm>
            <a:off x="-1" y="1695437"/>
            <a:ext cx="3701103" cy="2574216"/>
          </a:xfrm>
          <a:prstGeom prst="rect">
            <a:avLst/>
          </a:prstGeom>
          <a:noFill/>
          <a:ln>
            <a:noFill/>
          </a:ln>
        </p:spPr>
      </p:pic>
    </p:spTree>
    <p:extLst>
      <p:ext uri="{BB962C8B-B14F-4D97-AF65-F5344CB8AC3E}">
        <p14:creationId xmlns:p14="http://schemas.microsoft.com/office/powerpoint/2010/main" val="159970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1266C6-A1D4-4BB6-B61E-6364AC795043}" type="datetime1">
              <a:rPr lang="en-GB" smtClean="0"/>
              <a:t>02/06/2017</a:t>
            </a:fld>
            <a:endParaRPr lang="en-GB" dirty="0"/>
          </a:p>
        </p:txBody>
      </p:sp>
      <p:sp>
        <p:nvSpPr>
          <p:cNvPr id="3" name="Slide Number Placeholder 2"/>
          <p:cNvSpPr>
            <a:spLocks noGrp="1"/>
          </p:cNvSpPr>
          <p:nvPr>
            <p:ph type="sldNum" sz="quarter" idx="12"/>
          </p:nvPr>
        </p:nvSpPr>
        <p:spPr/>
        <p:txBody>
          <a:bodyPr/>
          <a:lstStyle/>
          <a:p>
            <a:fld id="{091A926C-488A-4E3E-9C21-57CAA120E114}" type="slidenum">
              <a:rPr lang="en-GB" smtClean="0"/>
              <a:t>8</a:t>
            </a:fld>
            <a:endParaRPr lang="en-GB" dirty="0"/>
          </a:p>
        </p:txBody>
      </p:sp>
      <p:sp>
        <p:nvSpPr>
          <p:cNvPr id="4" name="Text Placeholder 3"/>
          <p:cNvSpPr>
            <a:spLocks noGrp="1"/>
          </p:cNvSpPr>
          <p:nvPr>
            <p:ph type="body" sz="quarter" idx="15"/>
          </p:nvPr>
        </p:nvSpPr>
        <p:spPr/>
        <p:txBody>
          <a:bodyPr/>
          <a:lstStyle/>
          <a:p>
            <a:r>
              <a:rPr lang="en-US" dirty="0" smtClean="0"/>
              <a:t>Hmm... So many options... </a:t>
            </a:r>
          </a:p>
        </p:txBody>
      </p:sp>
      <p:sp>
        <p:nvSpPr>
          <p:cNvPr id="5" name="Text Placeholder 4"/>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18694249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4478A3-87BB-4F17-9C03-F753FCD936D6}" type="datetime1">
              <a:rPr lang="en-GB" smtClean="0"/>
              <a:t>02/06/2017</a:t>
            </a:fld>
            <a:endParaRPr lang="en-GB" dirty="0"/>
          </a:p>
        </p:txBody>
      </p:sp>
      <p:sp>
        <p:nvSpPr>
          <p:cNvPr id="3" name="Slide Number Placeholder 2"/>
          <p:cNvSpPr>
            <a:spLocks noGrp="1"/>
          </p:cNvSpPr>
          <p:nvPr>
            <p:ph type="sldNum" sz="quarter" idx="12"/>
          </p:nvPr>
        </p:nvSpPr>
        <p:spPr/>
        <p:txBody>
          <a:bodyPr/>
          <a:lstStyle/>
          <a:p>
            <a:fld id="{091A926C-488A-4E3E-9C21-57CAA120E114}" type="slidenum">
              <a:rPr lang="en-GB" smtClean="0"/>
              <a:t>9</a:t>
            </a:fld>
            <a:endParaRPr lang="en-GB" dirty="0"/>
          </a:p>
        </p:txBody>
      </p:sp>
      <p:sp>
        <p:nvSpPr>
          <p:cNvPr id="4" name="Title 3"/>
          <p:cNvSpPr>
            <a:spLocks noGrp="1"/>
          </p:cNvSpPr>
          <p:nvPr>
            <p:ph type="title"/>
          </p:nvPr>
        </p:nvSpPr>
        <p:spPr/>
        <p:txBody>
          <a:bodyPr/>
          <a:lstStyle/>
          <a:p>
            <a:r>
              <a:rPr lang="en-US" dirty="0" smtClean="0"/>
              <a:t/>
            </a:r>
            <a:br>
              <a:rPr lang="en-US" dirty="0" smtClean="0"/>
            </a:br>
            <a:r>
              <a:rPr lang="en-US" dirty="0" smtClean="0"/>
              <a:t>No extra sensors in the prototype </a:t>
            </a:r>
            <a:endParaRPr lang="en-US" dirty="0"/>
          </a:p>
        </p:txBody>
      </p:sp>
    </p:spTree>
    <p:extLst>
      <p:ext uri="{BB962C8B-B14F-4D97-AF65-F5344CB8AC3E}">
        <p14:creationId xmlns:p14="http://schemas.microsoft.com/office/powerpoint/2010/main" val="31929275"/>
      </p:ext>
    </p:extLst>
  </p:cSld>
  <p:clrMapOvr>
    <a:masterClrMapping/>
  </p:clrMapOvr>
  <p:timing>
    <p:tnLst>
      <p:par>
        <p:cTn id="1" dur="indefinite" restart="never" nodeType="tmRoot"/>
      </p:par>
    </p:tnLst>
  </p:timing>
</p:sld>
</file>

<file path=ppt/theme/theme1.xml><?xml version="1.0" encoding="utf-8"?>
<a:theme xmlns:a="http://schemas.openxmlformats.org/drawingml/2006/main" name="Brugerdefineret design">
  <a:themeElements>
    <a:clrScheme name="KU 2016">
      <a:dk1>
        <a:sysClr val="windowText" lastClr="000000"/>
      </a:dk1>
      <a:lt1>
        <a:sysClr val="window" lastClr="FFFFFF"/>
      </a:lt1>
      <a:dk2>
        <a:srgbClr val="6E6E6E"/>
      </a:dk2>
      <a:lt2>
        <a:srgbClr val="E7E6E6"/>
      </a:lt2>
      <a:accent1>
        <a:srgbClr val="A31D20"/>
      </a:accent1>
      <a:accent2>
        <a:srgbClr val="7B7B7B"/>
      </a:accent2>
      <a:accent3>
        <a:srgbClr val="D49F3A"/>
      </a:accent3>
      <a:accent4>
        <a:srgbClr val="42759B"/>
      </a:accent4>
      <a:accent5>
        <a:srgbClr val="79ADB1"/>
      </a:accent5>
      <a:accent6>
        <a:srgbClr val="779921"/>
      </a:accent6>
      <a:hlink>
        <a:srgbClr val="A31D20"/>
      </a:hlink>
      <a:folHlink>
        <a:srgbClr val="000000"/>
      </a:folHlink>
    </a:clrScheme>
    <a:fontScheme name="KU2016">
      <a:majorFont>
        <a:latin typeface="Microsoft New Tai Lue"/>
        <a:ea typeface=""/>
        <a:cs typeface=""/>
      </a:majorFont>
      <a:minorFont>
        <a:latin typeface="Microsoft New Tai Lue"/>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_9_ENG_full.potx" id="{CA255E10-3E16-4FB7-8EF9-205921B44FCB}" vid="{9D4D5F80-3538-44B6-AEDE-38837871772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16_9_ENG_full (1)</Template>
  <TotalTime>0</TotalTime>
  <Words>3482</Words>
  <Application>Microsoft Macintosh PowerPoint</Application>
  <PresentationFormat>Widescreen</PresentationFormat>
  <Paragraphs>400</Paragraphs>
  <Slides>46</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Calibri</vt:lpstr>
      <vt:lpstr>Cambria Math</vt:lpstr>
      <vt:lpstr>Mangal</vt:lpstr>
      <vt:lpstr>Microsoft New Tai Lue</vt:lpstr>
      <vt:lpstr>Times New Roman</vt:lpstr>
      <vt:lpstr>Wingdings</vt:lpstr>
      <vt:lpstr>Arial</vt:lpstr>
      <vt:lpstr>Brugerdefineret design</vt:lpstr>
      <vt:lpstr>..</vt:lpstr>
      <vt:lpstr>Introduction</vt:lpstr>
      <vt:lpstr>Objectives</vt:lpstr>
      <vt:lpstr>What did other researchers do?</vt:lpstr>
      <vt:lpstr>PowerPoint Presentation</vt:lpstr>
      <vt:lpstr>PowerPoint Presentation</vt:lpstr>
      <vt:lpstr>Internal and external sensors</vt:lpstr>
      <vt:lpstr>PowerPoint Presentation</vt:lpstr>
      <vt:lpstr> No extra sensors in the prototype </vt:lpstr>
      <vt:lpstr>Mid-air pointing to the rescue</vt:lpstr>
      <vt:lpstr>Architecture</vt:lpstr>
      <vt:lpstr>PowerPoint Presentation</vt:lpstr>
      <vt:lpstr>Off-screen interaction</vt:lpstr>
      <vt:lpstr>Experimental task</vt:lpstr>
      <vt:lpstr>PowerPoint Presentation</vt:lpstr>
      <vt:lpstr>Choosing the proper UI</vt:lpstr>
      <vt:lpstr>Choosing the proper UI</vt:lpstr>
      <vt:lpstr>Hypotheses &amp; Results</vt:lpstr>
      <vt:lpstr>Hypothesis 1 (H1) </vt:lpstr>
      <vt:lpstr>Hypothesis 1 (H1) – Trial times</vt:lpstr>
      <vt:lpstr>Hypothesis 1 (H1) – Trial times</vt:lpstr>
      <vt:lpstr>Hypothesis 1 (H1) – Trial times (stratified by direction) </vt:lpstr>
      <vt:lpstr>Hypothesis 2 (H2) </vt:lpstr>
      <vt:lpstr>Hypothesis 2 (H2) – Number of interactions</vt:lpstr>
      <vt:lpstr>Hypothesis 2 (H2) – Number of Interactions</vt:lpstr>
      <vt:lpstr>Hypothesis 2 (H2) – Number of interactions (stratified by direction) </vt:lpstr>
      <vt:lpstr>Hypothesis 3 (H3) </vt:lpstr>
      <vt:lpstr>Hypothesis 3 (H3) – Questionnaire analysis</vt:lpstr>
      <vt:lpstr>Hypothesis 3 (H3) – Questionnaire analysis</vt:lpstr>
      <vt:lpstr>Hypothesis 3 (H3) – Questionnaire analysis</vt:lpstr>
      <vt:lpstr>Additional user feedback – touch+inertia</vt:lpstr>
      <vt:lpstr>Additional user feedback – mid-air pointing</vt:lpstr>
      <vt:lpstr>Limitations &amp; Issues</vt:lpstr>
      <vt:lpstr>No repeated measurements</vt:lpstr>
      <vt:lpstr>Network lag</vt:lpstr>
      <vt:lpstr>Motive accuracy problems</vt:lpstr>
      <vt:lpstr>Motive accuracy problems</vt:lpstr>
      <vt:lpstr>Smartwatch’s left and right touch areas </vt:lpstr>
      <vt:lpstr>OptiTrack camera tracking noise</vt:lpstr>
      <vt:lpstr>PowerPoint Presentation</vt:lpstr>
      <vt:lpstr>Future work</vt:lpstr>
      <vt:lpstr>Improving the prototype</vt:lpstr>
      <vt:lpstr>Improving the prototype</vt:lpstr>
      <vt:lpstr>Conclusion</vt:lpstr>
      <vt:lpstr>Conclusion</vt:lpstr>
      <vt:lpstr>Time for some questions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Tudor Dragan</dc:creator>
  <cp:lastModifiedBy/>
  <cp:revision>1</cp:revision>
  <dcterms:created xsi:type="dcterms:W3CDTF">2017-03-14T15:59:48Z</dcterms:created>
  <dcterms:modified xsi:type="dcterms:W3CDTF">2017-06-02T07:46:37Z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www.skabelon.dk</vt:lpwstr>
  </property>
</Properties>
</file>